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9" r:id="rId4"/>
    <p:sldId id="260" r:id="rId5"/>
    <p:sldId id="261" r:id="rId6"/>
    <p:sldId id="262" r:id="rId7"/>
    <p:sldId id="263" r:id="rId8"/>
    <p:sldId id="264" r:id="rId9"/>
    <p:sldId id="265" r:id="rId10"/>
    <p:sldId id="266" r:id="rId11"/>
    <p:sldId id="267" r:id="rId12"/>
    <p:sldId id="269" r:id="rId13"/>
    <p:sldId id="270" r:id="rId14"/>
    <p:sldId id="268" r:id="rId15"/>
    <p:sldId id="271"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p:scale>
          <a:sx n="100" d="100"/>
          <a:sy n="100" d="100"/>
        </p:scale>
        <p:origin x="-1944" y="-4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E:\Active\CFT\Bargaining\FactFinding\proposal%20comparison-5-16.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oleObject" Target="file:///E:\Active\CFT\Bargaining\FactFinding\proposal%20comparison-5-16.xlsx" TargetMode="External"/><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200" b="1" dirty="0"/>
              <a:t>Comparison of AFT and District salary proposals for F+30, step 16</a:t>
            </a:r>
          </a:p>
        </c:rich>
      </c:tx>
      <c:layout/>
      <c:overlay val="0"/>
      <c:spPr>
        <a:noFill/>
        <a:ln>
          <a:noFill/>
        </a:ln>
        <a:effectLst/>
      </c:spPr>
    </c:title>
    <c:autoTitleDeleted val="0"/>
    <c:plotArea>
      <c:layout>
        <c:manualLayout>
          <c:layoutTarget val="inner"/>
          <c:xMode val="edge"/>
          <c:yMode val="edge"/>
          <c:x val="0.11812773403324585"/>
          <c:y val="0.12383823051419522"/>
          <c:w val="0.86287891364006852"/>
          <c:h val="0.83498530048690367"/>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3"/>
              <c:layout/>
              <c:tx>
                <c:rich>
                  <a:bodyPr/>
                  <a:lstStyle/>
                  <a:p>
                    <a:endParaRPr lang="en-US"/>
                  </a:p>
                  <a:p>
                    <a:r>
                      <a:rPr lang="en-US" b="1"/>
                      <a:t>Relative to </a:t>
                    </a:r>
                  </a:p>
                  <a:p>
                    <a:r>
                      <a:rPr lang="en-US" b="1"/>
                      <a:t>Bay 10</a:t>
                    </a:r>
                    <a:r>
                      <a:rPr lang="en-US" b="1" baseline="0"/>
                      <a:t> median</a:t>
                    </a:r>
                    <a:endParaRPr lang="en-US"/>
                  </a:p>
                  <a:p>
                    <a:endParaRPr lang="en-US"/>
                  </a:p>
                </c:rich>
              </c:tx>
              <c:dLblPos val="r"/>
              <c:showLegendKey val="0"/>
              <c:showVal val="1"/>
              <c:showCatName val="0"/>
              <c:showSerName val="1"/>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5B5A-4DDB-B569-AE83419FD5A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'F+30'!$B$23:$B$26</c:f>
              <c:strCache>
                <c:ptCount val="4"/>
                <c:pt idx="0">
                  <c:v>Now</c:v>
                </c:pt>
                <c:pt idx="1">
                  <c:v>Year 1</c:v>
                </c:pt>
                <c:pt idx="2">
                  <c:v>Year 2</c:v>
                </c:pt>
                <c:pt idx="3">
                  <c:v>Year 3</c:v>
                </c:pt>
              </c:strCache>
            </c:strRef>
          </c:cat>
          <c:val>
            <c:numRef>
              <c:f>'F+30'!$C$23:$C$26</c:f>
              <c:numCache>
                <c:formatCode>0.0%</c:formatCode>
                <c:ptCount val="4"/>
                <c:pt idx="0">
                  <c:v>0</c:v>
                </c:pt>
                <c:pt idx="1">
                  <c:v>0</c:v>
                </c:pt>
                <c:pt idx="2">
                  <c:v>0</c:v>
                </c:pt>
                <c:pt idx="3">
                  <c:v>0</c:v>
                </c:pt>
              </c:numCache>
            </c:numRef>
          </c:val>
          <c:smooth val="0"/>
          <c:extLst xmlns:c16r2="http://schemas.microsoft.com/office/drawing/2015/06/chart">
            <c:ext xmlns:c16="http://schemas.microsoft.com/office/drawing/2014/chart" uri="{C3380CC4-5D6E-409C-BE32-E72D297353CC}">
              <c16:uniqueId val="{00000001-5B5A-4DDB-B569-AE83419FD5A8}"/>
            </c:ext>
          </c:extLst>
        </c:ser>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3"/>
              <c:layout/>
              <c:tx>
                <c:rich>
                  <a:bodyPr/>
                  <a:lstStyle/>
                  <a:p>
                    <a:r>
                      <a:rPr lang="en-US" b="1"/>
                      <a:t>District</a:t>
                    </a:r>
                  </a:p>
                </c:rich>
              </c:tx>
              <c:dLblPos val="r"/>
              <c:showLegendKey val="0"/>
              <c:showVal val="1"/>
              <c:showCatName val="0"/>
              <c:showSerName val="1"/>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5B5A-4DDB-B569-AE83419FD5A8}"/>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'F+30'!$B$23:$B$26</c:f>
              <c:strCache>
                <c:ptCount val="4"/>
                <c:pt idx="0">
                  <c:v>Now</c:v>
                </c:pt>
                <c:pt idx="1">
                  <c:v>Year 1</c:v>
                </c:pt>
                <c:pt idx="2">
                  <c:v>Year 2</c:v>
                </c:pt>
                <c:pt idx="3">
                  <c:v>Year 3</c:v>
                </c:pt>
              </c:strCache>
            </c:strRef>
          </c:cat>
          <c:val>
            <c:numRef>
              <c:f>'F+30'!$D$23:$D$26</c:f>
              <c:numCache>
                <c:formatCode>0.0%</c:formatCode>
                <c:ptCount val="4"/>
                <c:pt idx="0">
                  <c:v>-0.13808488840803113</c:v>
                </c:pt>
                <c:pt idx="1">
                  <c:v>-5.7064618978773129E-2</c:v>
                </c:pt>
                <c:pt idx="2">
                  <c:v>-5.5341190888810177E-2</c:v>
                </c:pt>
                <c:pt idx="3">
                  <c:v>-9.585132560343923E-2</c:v>
                </c:pt>
              </c:numCache>
            </c:numRef>
          </c:val>
          <c:smooth val="0"/>
          <c:extLst xmlns:c16r2="http://schemas.microsoft.com/office/drawing/2015/06/chart">
            <c:ext xmlns:c16="http://schemas.microsoft.com/office/drawing/2014/chart" uri="{C3380CC4-5D6E-409C-BE32-E72D297353CC}">
              <c16:uniqueId val="{00000003-5B5A-4DDB-B569-AE83419FD5A8}"/>
            </c:ext>
          </c:extLst>
        </c:ser>
        <c:ser>
          <c:idx val="2"/>
          <c:order val="2"/>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3"/>
              <c:layout/>
              <c:tx>
                <c:rich>
                  <a:bodyPr/>
                  <a:lstStyle/>
                  <a:p>
                    <a:r>
                      <a:rPr lang="en-US" b="1"/>
                      <a:t>AFT</a:t>
                    </a:r>
                  </a:p>
                </c:rich>
              </c:tx>
              <c:dLblPos val="r"/>
              <c:showLegendKey val="0"/>
              <c:showVal val="1"/>
              <c:showCatName val="0"/>
              <c:showSerName val="1"/>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5B5A-4DDB-B569-AE83419FD5A8}"/>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'F+30'!$B$23:$B$26</c:f>
              <c:strCache>
                <c:ptCount val="4"/>
                <c:pt idx="0">
                  <c:v>Now</c:v>
                </c:pt>
                <c:pt idx="1">
                  <c:v>Year 1</c:v>
                </c:pt>
                <c:pt idx="2">
                  <c:v>Year 2</c:v>
                </c:pt>
                <c:pt idx="3">
                  <c:v>Year 3</c:v>
                </c:pt>
              </c:strCache>
            </c:strRef>
          </c:cat>
          <c:val>
            <c:numRef>
              <c:f>'F+30'!$E$23:$E$26</c:f>
              <c:numCache>
                <c:formatCode>0.0%</c:formatCode>
                <c:ptCount val="4"/>
                <c:pt idx="0">
                  <c:v>-0.13808488840803113</c:v>
                </c:pt>
                <c:pt idx="1">
                  <c:v>-6.3096617293643464E-2</c:v>
                </c:pt>
                <c:pt idx="2">
                  <c:v>-2.517162471395884E-2</c:v>
                </c:pt>
                <c:pt idx="3">
                  <c:v>1.3615081910707261E-2</c:v>
                </c:pt>
              </c:numCache>
            </c:numRef>
          </c:val>
          <c:smooth val="0"/>
          <c:extLst xmlns:c16r2="http://schemas.microsoft.com/office/drawing/2015/06/chart">
            <c:ext xmlns:c16="http://schemas.microsoft.com/office/drawing/2014/chart" uri="{C3380CC4-5D6E-409C-BE32-E72D297353CC}">
              <c16:uniqueId val="{00000005-5B5A-4DDB-B569-AE83419FD5A8}"/>
            </c:ext>
          </c:extLst>
        </c:ser>
        <c:dLbls>
          <c:showLegendKey val="0"/>
          <c:showVal val="0"/>
          <c:showCatName val="0"/>
          <c:showSerName val="0"/>
          <c:showPercent val="0"/>
          <c:showBubbleSize val="0"/>
        </c:dLbls>
        <c:marker val="1"/>
        <c:smooth val="0"/>
        <c:axId val="39428480"/>
        <c:axId val="39430016"/>
      </c:lineChart>
      <c:catAx>
        <c:axId val="3942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430016"/>
        <c:crosses val="autoZero"/>
        <c:auto val="1"/>
        <c:lblAlgn val="ctr"/>
        <c:lblOffset val="100"/>
        <c:noMultiLvlLbl val="0"/>
      </c:catAx>
      <c:valAx>
        <c:axId val="39430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a:t>Percentage difference from Bay 10 median</a:t>
                </a:r>
              </a:p>
            </c:rich>
          </c:tx>
          <c:layout>
            <c:manualLayout>
              <c:xMode val="edge"/>
              <c:yMode val="edge"/>
              <c:x val="1.7094017094017096E-2"/>
              <c:y val="0.23247061786048259"/>
            </c:manualLayout>
          </c:layout>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428480"/>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i="0" baseline="0" dirty="0">
                <a:effectLst/>
              </a:rPr>
              <a:t>Comparison of AFT and District salary proposals for F+45, step 16</a:t>
            </a:r>
            <a:endParaRPr lang="en-US" sz="1200" dirty="0">
              <a:effectLst/>
            </a:endParaRPr>
          </a:p>
        </c:rich>
      </c:tx>
      <c:layout/>
      <c:overlay val="0"/>
      <c:spPr>
        <a:noFill/>
        <a:ln>
          <a:noFill/>
        </a:ln>
        <a:effectLst/>
      </c:spPr>
    </c:title>
    <c:autoTitleDeleted val="0"/>
    <c:plotArea>
      <c:layout>
        <c:manualLayout>
          <c:layoutTarget val="inner"/>
          <c:xMode val="edge"/>
          <c:yMode val="edge"/>
          <c:x val="0.11793574704345768"/>
          <c:y val="0.13304881332493179"/>
          <c:w val="0.86310176955804718"/>
          <c:h val="0.83202107028627015"/>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'F+45'!$B$55:$B$58</c:f>
              <c:strCache>
                <c:ptCount val="4"/>
                <c:pt idx="0">
                  <c:v>Now</c:v>
                </c:pt>
                <c:pt idx="1">
                  <c:v>Year 1</c:v>
                </c:pt>
                <c:pt idx="2">
                  <c:v>Year 2</c:v>
                </c:pt>
                <c:pt idx="3">
                  <c:v>Year 3</c:v>
                </c:pt>
              </c:strCache>
            </c:strRef>
          </c:cat>
          <c:val>
            <c:numRef>
              <c:f>'F+45'!$C$55:$C$58</c:f>
              <c:numCache>
                <c:formatCode>0.0%</c:formatCode>
                <c:ptCount val="4"/>
                <c:pt idx="0">
                  <c:v>0</c:v>
                </c:pt>
                <c:pt idx="1">
                  <c:v>0</c:v>
                </c:pt>
                <c:pt idx="2">
                  <c:v>0</c:v>
                </c:pt>
                <c:pt idx="3">
                  <c:v>0</c:v>
                </c:pt>
              </c:numCache>
            </c:numRef>
          </c:val>
          <c:smooth val="0"/>
          <c:extLst xmlns:c16r2="http://schemas.microsoft.com/office/drawing/2015/06/chart">
            <c:ext xmlns:c16="http://schemas.microsoft.com/office/drawing/2014/chart" uri="{C3380CC4-5D6E-409C-BE32-E72D297353CC}">
              <c16:uniqueId val="{00000000-F4CB-488D-861C-CA17F493E793}"/>
            </c:ext>
          </c:extLst>
        </c:ser>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'F+45'!$B$55:$B$58</c:f>
              <c:strCache>
                <c:ptCount val="4"/>
                <c:pt idx="0">
                  <c:v>Now</c:v>
                </c:pt>
                <c:pt idx="1">
                  <c:v>Year 1</c:v>
                </c:pt>
                <c:pt idx="2">
                  <c:v>Year 2</c:v>
                </c:pt>
                <c:pt idx="3">
                  <c:v>Year 3</c:v>
                </c:pt>
              </c:strCache>
            </c:strRef>
          </c:cat>
          <c:val>
            <c:numRef>
              <c:f>'F+45'!$D$55:$D$58</c:f>
              <c:numCache>
                <c:formatCode>0.0%</c:formatCode>
                <c:ptCount val="4"/>
                <c:pt idx="0">
                  <c:v>-0.15100714870802001</c:v>
                </c:pt>
                <c:pt idx="1">
                  <c:v>-7.1198525578970884E-2</c:v>
                </c:pt>
                <c:pt idx="2">
                  <c:v>-6.9504430709658171E-2</c:v>
                </c:pt>
                <c:pt idx="3">
                  <c:v>-0.10940874227418274</c:v>
                </c:pt>
              </c:numCache>
            </c:numRef>
          </c:val>
          <c:smooth val="0"/>
          <c:extLst xmlns:c16r2="http://schemas.microsoft.com/office/drawing/2015/06/chart">
            <c:ext xmlns:c16="http://schemas.microsoft.com/office/drawing/2014/chart" uri="{C3380CC4-5D6E-409C-BE32-E72D297353CC}">
              <c16:uniqueId val="{00000001-F4CB-488D-861C-CA17F493E793}"/>
            </c:ext>
          </c:extLst>
        </c:ser>
        <c:ser>
          <c:idx val="2"/>
          <c:order val="2"/>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'F+45'!$B$55:$B$58</c:f>
              <c:strCache>
                <c:ptCount val="4"/>
                <c:pt idx="0">
                  <c:v>Now</c:v>
                </c:pt>
                <c:pt idx="1">
                  <c:v>Year 1</c:v>
                </c:pt>
                <c:pt idx="2">
                  <c:v>Year 2</c:v>
                </c:pt>
                <c:pt idx="3">
                  <c:v>Year 3</c:v>
                </c:pt>
              </c:strCache>
            </c:strRef>
          </c:cat>
          <c:val>
            <c:numRef>
              <c:f>'F+45'!$E$55:$E$58</c:f>
              <c:numCache>
                <c:formatCode>0.0%</c:formatCode>
                <c:ptCount val="4"/>
                <c:pt idx="0">
                  <c:v>-0.15100714870802001</c:v>
                </c:pt>
                <c:pt idx="1">
                  <c:v>-7.7146474048700564E-2</c:v>
                </c:pt>
                <c:pt idx="2">
                  <c:v>-3.9792613001712662E-2</c:v>
                </c:pt>
                <c:pt idx="3">
                  <c:v>-1.5823963065008106E-3</c:v>
                </c:pt>
              </c:numCache>
            </c:numRef>
          </c:val>
          <c:smooth val="0"/>
          <c:extLst xmlns:c16r2="http://schemas.microsoft.com/office/drawing/2015/06/chart">
            <c:ext xmlns:c16="http://schemas.microsoft.com/office/drawing/2014/chart" uri="{C3380CC4-5D6E-409C-BE32-E72D297353CC}">
              <c16:uniqueId val="{00000002-F4CB-488D-861C-CA17F493E793}"/>
            </c:ext>
          </c:extLst>
        </c:ser>
        <c:dLbls>
          <c:showLegendKey val="0"/>
          <c:showVal val="0"/>
          <c:showCatName val="0"/>
          <c:showSerName val="0"/>
          <c:showPercent val="0"/>
          <c:showBubbleSize val="0"/>
        </c:dLbls>
        <c:marker val="1"/>
        <c:smooth val="0"/>
        <c:axId val="44345600"/>
        <c:axId val="44351872"/>
      </c:lineChart>
      <c:catAx>
        <c:axId val="44345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351872"/>
        <c:crosses val="autoZero"/>
        <c:auto val="1"/>
        <c:lblAlgn val="ctr"/>
        <c:lblOffset val="100"/>
        <c:noMultiLvlLbl val="0"/>
      </c:catAx>
      <c:valAx>
        <c:axId val="443518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1" i="0" u="none" strike="noStrike" baseline="0">
                    <a:effectLst/>
                  </a:rPr>
                  <a:t>Percentage difference from Bay 10 average</a:t>
                </a:r>
                <a:endParaRPr lang="en-US"/>
              </a:p>
            </c:rich>
          </c:tx>
          <c:layout/>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345600"/>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0.88379</cdr:x>
      <cdr:y>0.07784</cdr:y>
    </cdr:from>
    <cdr:to>
      <cdr:x>0.9935</cdr:x>
      <cdr:y>0.19761</cdr:y>
    </cdr:to>
    <cdr:sp macro="" textlink="">
      <cdr:nvSpPr>
        <cdr:cNvPr id="2" name="TextBox 1"/>
        <cdr:cNvSpPr txBox="1"/>
      </cdr:nvSpPr>
      <cdr:spPr>
        <a:xfrm xmlns:a="http://schemas.openxmlformats.org/drawingml/2006/main">
          <a:off x="5919108" y="283031"/>
          <a:ext cx="734785" cy="4354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0.88623</cdr:x>
      <cdr:y>0.08533</cdr:y>
    </cdr:from>
    <cdr:to>
      <cdr:x>0.9935</cdr:x>
      <cdr:y>0.20659</cdr:y>
    </cdr:to>
    <cdr:sp macro="" textlink="">
      <cdr:nvSpPr>
        <cdr:cNvPr id="3" name="TextBox 2"/>
        <cdr:cNvSpPr txBox="1"/>
      </cdr:nvSpPr>
      <cdr:spPr>
        <a:xfrm xmlns:a="http://schemas.openxmlformats.org/drawingml/2006/main">
          <a:off x="5935436" y="310246"/>
          <a:ext cx="718457" cy="4408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rtl="0"/>
          <a:r>
            <a:rPr lang="en-US" sz="900" b="1" i="0" baseline="0">
              <a:effectLst/>
              <a:latin typeface="+mn-lt"/>
              <a:ea typeface="+mn-ea"/>
              <a:cs typeface="+mn-cs"/>
            </a:rPr>
            <a:t>Relative to </a:t>
          </a:r>
          <a:endParaRPr lang="en-US" sz="900">
            <a:effectLst/>
          </a:endParaRPr>
        </a:p>
        <a:p xmlns:a="http://schemas.openxmlformats.org/drawingml/2006/main">
          <a:r>
            <a:rPr lang="en-US" sz="900" b="1" i="0" baseline="0">
              <a:effectLst/>
              <a:latin typeface="+mn-lt"/>
              <a:ea typeface="+mn-ea"/>
              <a:cs typeface="+mn-cs"/>
            </a:rPr>
            <a:t>Bay 10 Ave</a:t>
          </a:r>
          <a:endParaRPr lang="en-US" sz="900"/>
        </a:p>
      </cdr:txBody>
    </cdr:sp>
  </cdr:relSizeAnchor>
  <cdr:relSizeAnchor xmlns:cdr="http://schemas.openxmlformats.org/drawingml/2006/chartDrawing">
    <cdr:from>
      <cdr:x>0.8009</cdr:x>
      <cdr:y>0.18563</cdr:y>
    </cdr:from>
    <cdr:to>
      <cdr:x>0.88054</cdr:x>
      <cdr:y>0.26797</cdr:y>
    </cdr:to>
    <cdr:sp macro="" textlink="">
      <cdr:nvSpPr>
        <cdr:cNvPr id="4" name="TextBox 3"/>
        <cdr:cNvSpPr txBox="1"/>
      </cdr:nvSpPr>
      <cdr:spPr>
        <a:xfrm xmlns:a="http://schemas.openxmlformats.org/drawingml/2006/main">
          <a:off x="5363968" y="674904"/>
          <a:ext cx="533384" cy="2993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a:t>AFT</a:t>
          </a:r>
        </a:p>
      </cdr:txBody>
    </cdr:sp>
  </cdr:relSizeAnchor>
  <cdr:relSizeAnchor xmlns:cdr="http://schemas.openxmlformats.org/drawingml/2006/chartDrawing">
    <cdr:from>
      <cdr:x>0.86916</cdr:x>
      <cdr:y>0.68263</cdr:y>
    </cdr:from>
    <cdr:to>
      <cdr:x>0.96343</cdr:x>
      <cdr:y>0.8009</cdr:y>
    </cdr:to>
    <cdr:sp macro="" textlink="">
      <cdr:nvSpPr>
        <cdr:cNvPr id="5" name="TextBox 4"/>
        <cdr:cNvSpPr txBox="1"/>
      </cdr:nvSpPr>
      <cdr:spPr>
        <a:xfrm xmlns:a="http://schemas.openxmlformats.org/drawingml/2006/main">
          <a:off x="5821164" y="2481934"/>
          <a:ext cx="631367" cy="4300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a:t>District</a:t>
          </a:r>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1" y="4945912"/>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solidFill>
                <a:srgbClr val="000000"/>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solidFill>
                <a:srgbClr val="000000"/>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9137C5E-88E9-4FD0-8C30-D5A714AD8608}" type="slidenum">
              <a:rPr lang="en-US" smtClean="0">
                <a:solidFill>
                  <a:srgbClr val="000000"/>
                </a:solidFill>
              </a:rPr>
              <a:pPr>
                <a:defRPr/>
              </a:pPr>
              <a:t>‹#›</a:t>
            </a:fld>
            <a:endParaRPr lang="en-US">
              <a:solidFill>
                <a:srgbClr val="000000"/>
              </a:solidFill>
            </a:endParaRPr>
          </a:p>
        </p:txBody>
      </p:sp>
      <p:pic>
        <p:nvPicPr>
          <p:cNvPr id="13" name="Picture 12"/>
          <p:cNvPicPr/>
          <p:nvPr userDrawn="1"/>
        </p:nvPicPr>
        <p:blipFill rotWithShape="1">
          <a:blip r:embed="rId3" cstate="print">
            <a:duotone>
              <a:prstClr val="black"/>
              <a:schemeClr val="accent1">
                <a:tint val="45000"/>
                <a:satMod val="400000"/>
              </a:schemeClr>
            </a:duotone>
            <a:lum bright="-41000"/>
            <a:extLst>
              <a:ext uri="{28A0092B-C50C-407E-A947-70E740481C1C}">
                <a14:useLocalDpi xmlns:a14="http://schemas.microsoft.com/office/drawing/2010/main" val="0"/>
              </a:ext>
            </a:extLst>
          </a:blip>
          <a:srcRect t="49405" r="35817" b="16942"/>
          <a:stretch/>
        </p:blipFill>
        <p:spPr bwMode="auto">
          <a:xfrm>
            <a:off x="4561145" y="6498772"/>
            <a:ext cx="3814763" cy="223838"/>
          </a:xfrm>
          <a:prstGeom prst="rect">
            <a:avLst/>
          </a:prstGeom>
          <a:ln>
            <a:noFill/>
          </a:ln>
          <a:extLst>
            <a:ext uri="{53640926-AAD7-44D8-BBD7-CCE9431645EC}">
              <a14:shadowObscured xmlns:a14="http://schemas.microsoft.com/office/drawing/2010/main"/>
            </a:ext>
          </a:extLst>
        </p:spPr>
      </p:pic>
      <p:pic>
        <p:nvPicPr>
          <p:cNvPr id="14" name="Picture 13"/>
          <p:cNvPicPr/>
          <p:nvPr userDrawn="1"/>
        </p:nvPicPr>
        <p:blipFill rotWithShape="1">
          <a:blip r:embed="rId4" cstate="print">
            <a:duotone>
              <a:prstClr val="black"/>
              <a:schemeClr val="accent1">
                <a:tint val="45000"/>
                <a:satMod val="400000"/>
              </a:schemeClr>
            </a:duotone>
            <a:lum bright="-44000"/>
            <a:extLst>
              <a:ext uri="{28A0092B-C50C-407E-A947-70E740481C1C}">
                <a14:useLocalDpi xmlns:a14="http://schemas.microsoft.com/office/drawing/2010/main" val="0"/>
              </a:ext>
            </a:extLst>
          </a:blip>
          <a:srcRect l="90545" b="16942"/>
          <a:stretch/>
        </p:blipFill>
        <p:spPr bwMode="auto">
          <a:xfrm>
            <a:off x="8382001" y="6172200"/>
            <a:ext cx="561975" cy="5524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00829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1F6EA05-6345-4F75-ABD6-1A8130E0BCF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149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97CEA8E9-E094-4498-9931-3139B0C40AF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677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1" y="4945912"/>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solidFill>
                <a:srgbClr val="000000"/>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solidFill>
                <a:srgbClr val="000000"/>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9137C5E-88E9-4FD0-8C30-D5A714AD8608}" type="slidenum">
              <a:rPr lang="en-US" smtClean="0">
                <a:solidFill>
                  <a:srgbClr val="000000"/>
                </a:solidFill>
              </a:rPr>
              <a:pPr>
                <a:defRPr/>
              </a:pPr>
              <a:t>‹#›</a:t>
            </a:fld>
            <a:endParaRPr lang="en-US">
              <a:solidFill>
                <a:srgbClr val="000000"/>
              </a:solidFill>
            </a:endParaRPr>
          </a:p>
        </p:txBody>
      </p:sp>
      <p:pic>
        <p:nvPicPr>
          <p:cNvPr id="13" name="Picture 12"/>
          <p:cNvPicPr/>
          <p:nvPr userDrawn="1"/>
        </p:nvPicPr>
        <p:blipFill rotWithShape="1">
          <a:blip r:embed="rId3" cstate="print">
            <a:duotone>
              <a:prstClr val="black"/>
              <a:schemeClr val="accent1">
                <a:tint val="45000"/>
                <a:satMod val="400000"/>
              </a:schemeClr>
            </a:duotone>
            <a:lum bright="-41000"/>
            <a:extLst>
              <a:ext uri="{28A0092B-C50C-407E-A947-70E740481C1C}">
                <a14:useLocalDpi xmlns:a14="http://schemas.microsoft.com/office/drawing/2010/main" val="0"/>
              </a:ext>
            </a:extLst>
          </a:blip>
          <a:srcRect t="49405" r="35817" b="16942"/>
          <a:stretch/>
        </p:blipFill>
        <p:spPr bwMode="auto">
          <a:xfrm>
            <a:off x="4561145" y="6498772"/>
            <a:ext cx="3814763" cy="223838"/>
          </a:xfrm>
          <a:prstGeom prst="rect">
            <a:avLst/>
          </a:prstGeom>
          <a:ln>
            <a:noFill/>
          </a:ln>
          <a:extLst>
            <a:ext uri="{53640926-AAD7-44D8-BBD7-CCE9431645EC}">
              <a14:shadowObscured xmlns:a14="http://schemas.microsoft.com/office/drawing/2010/main"/>
            </a:ext>
          </a:extLst>
        </p:spPr>
      </p:pic>
      <p:pic>
        <p:nvPicPr>
          <p:cNvPr id="14" name="Picture 13"/>
          <p:cNvPicPr/>
          <p:nvPr userDrawn="1"/>
        </p:nvPicPr>
        <p:blipFill rotWithShape="1">
          <a:blip r:embed="rId4" cstate="print">
            <a:duotone>
              <a:prstClr val="black"/>
              <a:schemeClr val="accent1">
                <a:tint val="45000"/>
                <a:satMod val="400000"/>
              </a:schemeClr>
            </a:duotone>
            <a:lum bright="-44000"/>
            <a:extLst>
              <a:ext uri="{28A0092B-C50C-407E-A947-70E740481C1C}">
                <a14:useLocalDpi xmlns:a14="http://schemas.microsoft.com/office/drawing/2010/main" val="0"/>
              </a:ext>
            </a:extLst>
          </a:blip>
          <a:srcRect l="90545" b="16942"/>
          <a:stretch/>
        </p:blipFill>
        <p:spPr bwMode="auto">
          <a:xfrm>
            <a:off x="8382001" y="6172200"/>
            <a:ext cx="561975" cy="5524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836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a:xfrm>
            <a:off x="4419601" y="6400802"/>
            <a:ext cx="2311153" cy="372269"/>
          </a:xfrm>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1908FB8-B52A-4E40-9C40-562797FA1EB3}" type="slidenum">
              <a:rPr lang="en-US" smtClean="0">
                <a:solidFill>
                  <a:srgbClr val="000000"/>
                </a:solidFill>
              </a:rPr>
              <a:pPr>
                <a:defRPr/>
              </a:pPr>
              <a:t>‹#›</a:t>
            </a:fld>
            <a:endParaRPr lang="en-US">
              <a:solidFill>
                <a:srgbClr val="000000"/>
              </a:solidFill>
            </a:endParaRP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pic>
        <p:nvPicPr>
          <p:cNvPr id="8" name="Picture 7"/>
          <p:cNvPicPr/>
          <p:nvPr userDrawn="1"/>
        </p:nvPicPr>
        <p:blipFill rotWithShape="1">
          <a:blip r:embed="rId2" cstate="print">
            <a:grayscl/>
            <a:extLst>
              <a:ext uri="{28A0092B-C50C-407E-A947-70E740481C1C}">
                <a14:useLocalDpi xmlns:a14="http://schemas.microsoft.com/office/drawing/2010/main"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a:ext>
          </a:extLst>
        </p:spPr>
      </p:pic>
      <p:pic>
        <p:nvPicPr>
          <p:cNvPr id="9" name="Picture 8"/>
          <p:cNvPicPr/>
          <p:nvPr userDrawn="1"/>
        </p:nvPicPr>
        <p:blipFill rotWithShape="1">
          <a:blip r:embed="rId3" cstate="print">
            <a:lum contrast="15000"/>
            <a:extLst>
              <a:ext uri="{28A0092B-C50C-407E-A947-70E740481C1C}">
                <a14:useLocalDpi xmlns:a14="http://schemas.microsoft.com/office/drawing/2010/main" val="0"/>
              </a:ext>
            </a:extLst>
          </a:blip>
          <a:srcRect t="49405" r="35817" b="16942"/>
          <a:stretch/>
        </p:blipFill>
        <p:spPr bwMode="auto">
          <a:xfrm>
            <a:off x="4659091" y="6498772"/>
            <a:ext cx="3814763" cy="2238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42068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61E4D57-2AED-4963-94EA-CC422048E1E4}" type="slidenum">
              <a:rPr lang="en-US" smtClean="0">
                <a:solidFill>
                  <a:srgbClr val="000000"/>
                </a:solidFill>
              </a:rPr>
              <a:pPr>
                <a:defRPr/>
              </a:pPr>
              <a:t>‹#›</a:t>
            </a:fld>
            <a:endParaRPr lang="en-US">
              <a:solidFill>
                <a:srgbClr val="000000"/>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val="139741762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1B2EA97-C44C-43DD-B323-5B4E7391C632}" type="slidenum">
              <a:rPr lang="en-US" smtClean="0">
                <a:solidFill>
                  <a:srgbClr val="000000"/>
                </a:solidFill>
              </a:rPr>
              <a:pPr>
                <a:defRPr/>
              </a:pPr>
              <a:t>‹#›</a:t>
            </a:fld>
            <a:endParaRPr lang="en-US">
              <a:solidFill>
                <a:srgbClr val="000000"/>
              </a:solidFill>
            </a:endParaRP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344176831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B272F752-CEB1-469B-8ACC-C821C46B988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329939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6E4CEEA4-69F3-46EF-8B41-679AF6298A5E}" type="slidenum">
              <a:rPr lang="en-US" smtClean="0">
                <a:solidFill>
                  <a:srgbClr val="000000"/>
                </a:solidFill>
              </a:rPr>
              <a:pPr>
                <a:defRPr/>
              </a:pPr>
              <a:t>‹#›</a:t>
            </a:fld>
            <a:endParaRPr lang="en-US">
              <a:solidFill>
                <a:srgbClr val="000000"/>
              </a:solidFill>
            </a:endParaRP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14691797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DB0F3866-D2BB-48E3-BB26-B8D847B69778}" type="slidenum">
              <a:rPr lang="en-US" smtClean="0">
                <a:solidFill>
                  <a:srgbClr val="000000"/>
                </a:solidFill>
              </a:rPr>
              <a:pPr>
                <a:defRPr/>
              </a:pPr>
              <a:t>‹#›</a:t>
            </a:fld>
            <a:endParaRPr lang="en-US">
              <a:solidFill>
                <a:srgbClr val="000000"/>
              </a:solidFill>
            </a:endParaRPr>
          </a:p>
        </p:txBody>
      </p:sp>
      <p:pic>
        <p:nvPicPr>
          <p:cNvPr id="7" name="Picture 6"/>
          <p:cNvPicPr/>
          <p:nvPr userDrawn="1"/>
        </p:nvPicPr>
        <p:blipFill rotWithShape="1">
          <a:blip r:embed="rId2" cstate="print">
            <a:lum contrast="15000"/>
            <a:extLst>
              <a:ext uri="{28A0092B-C50C-407E-A947-70E740481C1C}">
                <a14:useLocalDpi xmlns:a14="http://schemas.microsoft.com/office/drawing/2010/main" val="0"/>
              </a:ext>
            </a:extLst>
          </a:blip>
          <a:srcRect t="49405" r="35817" b="16942"/>
          <a:stretch/>
        </p:blipFill>
        <p:spPr bwMode="auto">
          <a:xfrm>
            <a:off x="4648203" y="6498772"/>
            <a:ext cx="3814763" cy="223838"/>
          </a:xfrm>
          <a:prstGeom prst="rect">
            <a:avLst/>
          </a:prstGeom>
          <a:ln>
            <a:noFill/>
          </a:ln>
          <a:extLst>
            <a:ext uri="{53640926-AAD7-44D8-BBD7-CCE9431645EC}">
              <a14:shadowObscured xmlns:a14="http://schemas.microsoft.com/office/drawing/2010/main"/>
            </a:ext>
          </a:extLst>
        </p:spPr>
      </p:pic>
      <p:pic>
        <p:nvPicPr>
          <p:cNvPr id="8" name="Picture 7"/>
          <p:cNvPicPr/>
          <p:nvPr userDrawn="1"/>
        </p:nvPicPr>
        <p:blipFill rotWithShape="1">
          <a:blip r:embed="rId3" cstate="print">
            <a:grayscl/>
            <a:extLst>
              <a:ext uri="{28A0092B-C50C-407E-A947-70E740481C1C}">
                <a14:useLocalDpi xmlns:a14="http://schemas.microsoft.com/office/drawing/2010/main"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49169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D5A5157A-389E-4E0B-B36C-2ACD9724F38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451966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a:xfrm>
            <a:off x="4419601" y="6400802"/>
            <a:ext cx="2311153" cy="372269"/>
          </a:xfrm>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1908FB8-B52A-4E40-9C40-562797FA1EB3}" type="slidenum">
              <a:rPr lang="en-US" smtClean="0">
                <a:solidFill>
                  <a:srgbClr val="000000"/>
                </a:solidFill>
              </a:rPr>
              <a:pPr>
                <a:defRPr/>
              </a:pPr>
              <a:t>‹#›</a:t>
            </a:fld>
            <a:endParaRPr lang="en-US">
              <a:solidFill>
                <a:srgbClr val="000000"/>
              </a:solidFill>
            </a:endParaRP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pic>
        <p:nvPicPr>
          <p:cNvPr id="8" name="Picture 7"/>
          <p:cNvPicPr/>
          <p:nvPr userDrawn="1"/>
        </p:nvPicPr>
        <p:blipFill rotWithShape="1">
          <a:blip r:embed="rId2" cstate="print">
            <a:grayscl/>
            <a:extLst>
              <a:ext uri="{28A0092B-C50C-407E-A947-70E740481C1C}">
                <a14:useLocalDpi xmlns:a14="http://schemas.microsoft.com/office/drawing/2010/main"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a:ext>
          </a:extLst>
        </p:spPr>
      </p:pic>
      <p:pic>
        <p:nvPicPr>
          <p:cNvPr id="9" name="Picture 8"/>
          <p:cNvPicPr/>
          <p:nvPr userDrawn="1"/>
        </p:nvPicPr>
        <p:blipFill rotWithShape="1">
          <a:blip r:embed="rId3" cstate="print">
            <a:lum contrast="15000"/>
            <a:extLst>
              <a:ext uri="{28A0092B-C50C-407E-A947-70E740481C1C}">
                <a14:useLocalDpi xmlns:a14="http://schemas.microsoft.com/office/drawing/2010/main" val="0"/>
              </a:ext>
            </a:extLst>
          </a:blip>
          <a:srcRect t="49405" r="35817" b="16942"/>
          <a:stretch/>
        </p:blipFill>
        <p:spPr bwMode="auto">
          <a:xfrm>
            <a:off x="4659091" y="6498772"/>
            <a:ext cx="3814763" cy="2238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9512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solidFill>
                <a:srgbClr val="000000"/>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FBD2130-3512-4622-9036-A337A6EDDD45}" type="slidenum">
              <a:rPr lang="en-US" smtClean="0">
                <a:solidFill>
                  <a:srgbClr val="000000"/>
                </a:solidFill>
              </a:rPr>
              <a:pPr>
                <a:defRPr/>
              </a:pPr>
              <a:t>‹#›</a:t>
            </a:fld>
            <a:endParaRPr lang="en-US">
              <a:solidFill>
                <a:srgbClr val="000000"/>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val="3711119810"/>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1F6EA05-6345-4F75-ABD6-1A8130E0BCF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5026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97CEA8E9-E094-4498-9931-3139B0C40AF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6821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61E4D57-2AED-4963-94EA-CC422048E1E4}" type="slidenum">
              <a:rPr lang="en-US" smtClean="0">
                <a:solidFill>
                  <a:srgbClr val="000000"/>
                </a:solidFill>
              </a:rPr>
              <a:pPr>
                <a:defRPr/>
              </a:pPr>
              <a:t>‹#›</a:t>
            </a:fld>
            <a:endParaRPr lang="en-US">
              <a:solidFill>
                <a:srgbClr val="000000"/>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val="4757393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1B2EA97-C44C-43DD-B323-5B4E7391C632}" type="slidenum">
              <a:rPr lang="en-US" smtClean="0">
                <a:solidFill>
                  <a:srgbClr val="000000"/>
                </a:solidFill>
              </a:rPr>
              <a:pPr>
                <a:defRPr/>
              </a:pPr>
              <a:t>‹#›</a:t>
            </a:fld>
            <a:endParaRPr lang="en-US">
              <a:solidFill>
                <a:srgbClr val="000000"/>
              </a:solidFill>
            </a:endParaRP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245018474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B272F752-CEB1-469B-8ACC-C821C46B988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046390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6E4CEEA4-69F3-46EF-8B41-679AF6298A5E}" type="slidenum">
              <a:rPr lang="en-US" smtClean="0">
                <a:solidFill>
                  <a:srgbClr val="000000"/>
                </a:solidFill>
              </a:rPr>
              <a:pPr>
                <a:defRPr/>
              </a:pPr>
              <a:t>‹#›</a:t>
            </a:fld>
            <a:endParaRPr lang="en-US">
              <a:solidFill>
                <a:srgbClr val="000000"/>
              </a:solidFill>
            </a:endParaRP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76760799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DB0F3866-D2BB-48E3-BB26-B8D847B69778}" type="slidenum">
              <a:rPr lang="en-US" smtClean="0">
                <a:solidFill>
                  <a:srgbClr val="000000"/>
                </a:solidFill>
              </a:rPr>
              <a:pPr>
                <a:defRPr/>
              </a:pPr>
              <a:t>‹#›</a:t>
            </a:fld>
            <a:endParaRPr lang="en-US">
              <a:solidFill>
                <a:srgbClr val="000000"/>
              </a:solidFill>
            </a:endParaRPr>
          </a:p>
        </p:txBody>
      </p:sp>
      <p:pic>
        <p:nvPicPr>
          <p:cNvPr id="7" name="Picture 6"/>
          <p:cNvPicPr/>
          <p:nvPr userDrawn="1"/>
        </p:nvPicPr>
        <p:blipFill rotWithShape="1">
          <a:blip r:embed="rId2" cstate="print">
            <a:lum contrast="15000"/>
            <a:extLst>
              <a:ext uri="{28A0092B-C50C-407E-A947-70E740481C1C}">
                <a14:useLocalDpi xmlns:a14="http://schemas.microsoft.com/office/drawing/2010/main" val="0"/>
              </a:ext>
            </a:extLst>
          </a:blip>
          <a:srcRect t="49405" r="35817" b="16942"/>
          <a:stretch/>
        </p:blipFill>
        <p:spPr bwMode="auto">
          <a:xfrm>
            <a:off x="4648203" y="6498772"/>
            <a:ext cx="3814763" cy="223838"/>
          </a:xfrm>
          <a:prstGeom prst="rect">
            <a:avLst/>
          </a:prstGeom>
          <a:ln>
            <a:noFill/>
          </a:ln>
          <a:extLst>
            <a:ext uri="{53640926-AAD7-44D8-BBD7-CCE9431645EC}">
              <a14:shadowObscured xmlns:a14="http://schemas.microsoft.com/office/drawing/2010/main"/>
            </a:ext>
          </a:extLst>
        </p:spPr>
      </p:pic>
      <p:pic>
        <p:nvPicPr>
          <p:cNvPr id="8" name="Picture 7"/>
          <p:cNvPicPr/>
          <p:nvPr userDrawn="1"/>
        </p:nvPicPr>
        <p:blipFill rotWithShape="1">
          <a:blip r:embed="rId3" cstate="print">
            <a:grayscl/>
            <a:extLst>
              <a:ext uri="{28A0092B-C50C-407E-A947-70E740481C1C}">
                <a14:useLocalDpi xmlns:a14="http://schemas.microsoft.com/office/drawing/2010/main"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7944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D5A5157A-389E-4E0B-B36C-2ACD9724F38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76286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solidFill>
                <a:srgbClr val="000000"/>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FBD2130-3512-4622-9036-A337A6EDDD45}" type="slidenum">
              <a:rPr lang="en-US" smtClean="0">
                <a:solidFill>
                  <a:srgbClr val="000000"/>
                </a:solidFill>
              </a:rPr>
              <a:pPr>
                <a:defRPr/>
              </a:pPr>
              <a:t>‹#›</a:t>
            </a:fld>
            <a:endParaRPr lang="en-US">
              <a:solidFill>
                <a:srgbClr val="000000"/>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val="205457636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pPr fontAlgn="base">
              <a:spcBef>
                <a:spcPct val="0"/>
              </a:spcBef>
              <a:spcAft>
                <a:spcPct val="0"/>
              </a:spcAft>
              <a:defRPr/>
            </a:pPr>
            <a:fld id="{4B63D929-5B0D-4CE1-B976-4C08BFD5A1B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69965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pPr fontAlgn="base">
              <a:spcBef>
                <a:spcPct val="0"/>
              </a:spcBef>
              <a:spcAft>
                <a:spcPct val="0"/>
              </a:spcAft>
              <a:defRPr/>
            </a:pPr>
            <a:fld id="{4B63D929-5B0D-4CE1-B976-4C08BFD5A1B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156654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421" y="808514"/>
            <a:ext cx="7772400" cy="1829761"/>
          </a:xfrm>
        </p:spPr>
        <p:txBody>
          <a:bodyPr/>
          <a:lstStyle/>
          <a:p>
            <a:r>
              <a:rPr lang="en-US" dirty="0" smtClean="0">
                <a:latin typeface="Calibri" panose="020F0502020204030204" pitchFamily="34" charset="0"/>
              </a:rPr>
              <a:t>Comparing  the AFT and District salary proposals</a:t>
            </a:r>
            <a:endParaRPr lang="en-US" dirty="0">
              <a:latin typeface="Calibri" panose="020F0502020204030204" pitchFamily="34" charset="0"/>
            </a:endParaRPr>
          </a:p>
        </p:txBody>
      </p:sp>
      <p:sp>
        <p:nvSpPr>
          <p:cNvPr id="3" name="Subtitle 2"/>
          <p:cNvSpPr>
            <a:spLocks noGrp="1"/>
          </p:cNvSpPr>
          <p:nvPr>
            <p:ph type="subTitle" idx="1"/>
          </p:nvPr>
        </p:nvSpPr>
        <p:spPr>
          <a:xfrm>
            <a:off x="650174" y="2738770"/>
            <a:ext cx="7772400" cy="556633"/>
          </a:xfrm>
        </p:spPr>
        <p:txBody>
          <a:bodyPr>
            <a:normAutofit/>
          </a:bodyPr>
          <a:lstStyle/>
          <a:p>
            <a:r>
              <a:rPr lang="en-US" sz="1800" dirty="0" smtClean="0">
                <a:solidFill>
                  <a:schemeClr val="tx1"/>
                </a:solidFill>
                <a:latin typeface="Calibri" panose="020F0502020204030204" pitchFamily="34" charset="0"/>
              </a:rPr>
              <a:t>Douglas </a:t>
            </a:r>
            <a:r>
              <a:rPr lang="en-US" sz="1800" dirty="0">
                <a:solidFill>
                  <a:schemeClr val="tx1"/>
                </a:solidFill>
                <a:latin typeface="Calibri" panose="020F0502020204030204" pitchFamily="34" charset="0"/>
              </a:rPr>
              <a:t>Orr, Ph.D., Economics</a:t>
            </a:r>
          </a:p>
          <a:p>
            <a:endParaRPr lang="en-US" dirty="0">
              <a:solidFill>
                <a:schemeClr val="tx1"/>
              </a:solidFill>
            </a:endParaRPr>
          </a:p>
        </p:txBody>
      </p:sp>
    </p:spTree>
    <p:extLst>
      <p:ext uri="{BB962C8B-B14F-4D97-AF65-F5344CB8AC3E}">
        <p14:creationId xmlns:p14="http://schemas.microsoft.com/office/powerpoint/2010/main" val="308849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557" y="340425"/>
            <a:ext cx="7944592" cy="5744689"/>
          </a:xfrm>
        </p:spPr>
        <p:txBody>
          <a:bodyPr>
            <a:normAutofit lnSpcReduction="10000"/>
          </a:bodyPr>
          <a:lstStyle/>
          <a:p>
            <a:pPr marL="0" indent="0">
              <a:buNone/>
            </a:pPr>
            <a:r>
              <a:rPr lang="en-US" sz="1800" dirty="0" smtClean="0">
                <a:latin typeface="Calibri" panose="020F0502020204030204" pitchFamily="34" charset="0"/>
              </a:rPr>
              <a:t>Large tables of data seldom convey as much meaning as a visual comparison. This chart compares all 180 salary schedule cells at CCSF with those of the Bay 10.</a:t>
            </a:r>
            <a:endParaRPr lang="en-US" sz="1800" dirty="0" smtClean="0"/>
          </a:p>
          <a:p>
            <a:pPr marL="0" indent="0">
              <a:buNone/>
            </a:pPr>
            <a:endParaRPr lang="en-US" sz="1800" dirty="0"/>
          </a:p>
          <a:p>
            <a:pPr marL="0" indent="0">
              <a:buNone/>
            </a:pP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1600" dirty="0" smtClean="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r>
              <a:rPr lang="en-US" sz="1600" dirty="0" smtClean="0">
                <a:latin typeface="Calibri" panose="020F0502020204030204" pitchFamily="34" charset="0"/>
              </a:rPr>
              <a:t>The </a:t>
            </a:r>
            <a:r>
              <a:rPr lang="en-US" sz="1600" dirty="0">
                <a:latin typeface="Calibri" panose="020F0502020204030204" pitchFamily="34" charset="0"/>
              </a:rPr>
              <a:t>stated goal of every contract since 1999 has been to keep CCSF faculty salaries above the median of the “Bay 10”, which are the 10 community college districts in the SF metropolitan area.</a:t>
            </a:r>
          </a:p>
          <a:p>
            <a:pPr marL="82296" indent="0">
              <a:buNone/>
            </a:pPr>
            <a:r>
              <a:rPr lang="en-US" sz="1600" dirty="0">
                <a:latin typeface="Calibri" panose="020F0502020204030204" pitchFamily="34" charset="0"/>
              </a:rPr>
              <a:t>This chart shows the </a:t>
            </a:r>
            <a:r>
              <a:rPr lang="en-US" sz="1600" dirty="0" smtClean="0">
                <a:latin typeface="Calibri" panose="020F0502020204030204" pitchFamily="34" charset="0"/>
              </a:rPr>
              <a:t>current number of salary schedule cells at CCSF in each rank of the Bay 10 colleges. For </a:t>
            </a:r>
            <a:r>
              <a:rPr lang="en-US" sz="1600" dirty="0">
                <a:latin typeface="Calibri" panose="020F0502020204030204" pitchFamily="34" charset="0"/>
              </a:rPr>
              <a:t>example, 88 </a:t>
            </a:r>
            <a:r>
              <a:rPr lang="en-US" sz="1600" dirty="0" smtClean="0">
                <a:latin typeface="Calibri" panose="020F0502020204030204" pitchFamily="34" charset="0"/>
              </a:rPr>
              <a:t>CCSF salary </a:t>
            </a:r>
            <a:r>
              <a:rPr lang="en-US" sz="1600" dirty="0">
                <a:latin typeface="Calibri" panose="020F0502020204030204" pitchFamily="34" charset="0"/>
              </a:rPr>
              <a:t>cells are ranked 9</a:t>
            </a:r>
            <a:r>
              <a:rPr lang="en-US" sz="1600" baseline="30000" dirty="0">
                <a:latin typeface="Calibri" panose="020F0502020204030204" pitchFamily="34" charset="0"/>
              </a:rPr>
              <a:t>th</a:t>
            </a:r>
            <a:r>
              <a:rPr lang="en-US" sz="1600" dirty="0">
                <a:latin typeface="Calibri" panose="020F0502020204030204" pitchFamily="34" charset="0"/>
              </a:rPr>
              <a:t> out of 10 and 57 salary cells are ranked last.</a:t>
            </a:r>
          </a:p>
          <a:p>
            <a:pPr marL="82296" indent="0">
              <a:buNone/>
            </a:pPr>
            <a:r>
              <a:rPr lang="en-US" sz="1600" dirty="0">
                <a:latin typeface="Calibri" panose="020F0502020204030204" pitchFamily="34" charset="0"/>
              </a:rPr>
              <a:t>Currently, 100% of salary schedule column and row cells are below the Bay 10 median for the corresponding cell.</a:t>
            </a:r>
          </a:p>
          <a:p>
            <a:pPr marL="0" indent="0">
              <a:buNone/>
            </a:pP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7395" y="1063227"/>
            <a:ext cx="3811905" cy="3018915"/>
          </a:xfrm>
          <a:prstGeom prst="rect">
            <a:avLst/>
          </a:prstGeom>
          <a:noFill/>
          <a:ln>
            <a:noFill/>
          </a:ln>
        </p:spPr>
      </p:pic>
    </p:spTree>
    <p:extLst>
      <p:ext uri="{BB962C8B-B14F-4D97-AF65-F5344CB8AC3E}">
        <p14:creationId xmlns:p14="http://schemas.microsoft.com/office/powerpoint/2010/main" val="451540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557" y="340425"/>
            <a:ext cx="7944592" cy="5744689"/>
          </a:xfrm>
        </p:spPr>
        <p:txBody>
          <a:bodyPr>
            <a:normAutofit/>
          </a:bodyPr>
          <a:lstStyle/>
          <a:p>
            <a:pPr marL="0" indent="0">
              <a:buNone/>
            </a:pPr>
            <a:r>
              <a:rPr lang="en-US" sz="1800" u="sng" dirty="0" smtClean="0">
                <a:latin typeface="Calibri" panose="020F0502020204030204" pitchFamily="34" charset="0"/>
              </a:rPr>
              <a:t>Distribution of salary schedule cells under the District proposal.</a:t>
            </a:r>
            <a:endParaRPr lang="en-US" sz="1800" u="sng" dirty="0" smtClean="0"/>
          </a:p>
          <a:p>
            <a:pPr marL="0" indent="0">
              <a:buNone/>
            </a:pPr>
            <a:endParaRPr lang="en-US" sz="1800" dirty="0"/>
          </a:p>
          <a:p>
            <a:pPr marL="0" indent="0">
              <a:buNone/>
            </a:pP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1600" dirty="0" smtClean="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r>
              <a:rPr lang="en-US" sz="1600" dirty="0" smtClean="0">
                <a:latin typeface="Calibri" panose="020F0502020204030204" pitchFamily="34" charset="0"/>
              </a:rPr>
              <a:t>Under </a:t>
            </a:r>
            <a:r>
              <a:rPr lang="en-US" sz="1600" dirty="0">
                <a:latin typeface="Calibri" panose="020F0502020204030204" pitchFamily="34" charset="0"/>
              </a:rPr>
              <a:t>the administration’s proposal, 93% of salary schedule cells would still be below the Bay 10 median at the end of the three year contract.</a:t>
            </a:r>
          </a:p>
          <a:p>
            <a:pPr marL="82296" indent="0">
              <a:buNone/>
            </a:pPr>
            <a:r>
              <a:rPr lang="en-US" sz="1600" dirty="0">
                <a:latin typeface="Calibri" panose="020F0502020204030204" pitchFamily="34" charset="0"/>
              </a:rPr>
              <a:t>This is assuming that none of the other Bay 10 colleges give any salary increases during the next three years.</a:t>
            </a:r>
          </a:p>
          <a:p>
            <a:pPr marL="0" indent="0">
              <a:buNone/>
            </a:pP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3728" y="799240"/>
            <a:ext cx="3995058" cy="3299232"/>
          </a:xfrm>
          <a:prstGeom prst="rect">
            <a:avLst/>
          </a:prstGeom>
          <a:noFill/>
          <a:ln>
            <a:noFill/>
          </a:ln>
        </p:spPr>
      </p:pic>
    </p:spTree>
    <p:extLst>
      <p:ext uri="{BB962C8B-B14F-4D97-AF65-F5344CB8AC3E}">
        <p14:creationId xmlns:p14="http://schemas.microsoft.com/office/powerpoint/2010/main" val="3277243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557" y="340425"/>
            <a:ext cx="7944592" cy="5744689"/>
          </a:xfrm>
        </p:spPr>
        <p:txBody>
          <a:bodyPr>
            <a:normAutofit/>
          </a:bodyPr>
          <a:lstStyle/>
          <a:p>
            <a:pPr marL="0" indent="0">
              <a:buNone/>
            </a:pPr>
            <a:r>
              <a:rPr lang="en-US" sz="1800" u="sng" dirty="0" smtClean="0">
                <a:latin typeface="Calibri" panose="020F0502020204030204" pitchFamily="34" charset="0"/>
              </a:rPr>
              <a:t>Distribution of salary schedule cells under the AFT proposal.</a:t>
            </a:r>
            <a:endParaRPr lang="en-US" sz="1800" u="sng" dirty="0" smtClean="0"/>
          </a:p>
          <a:p>
            <a:pPr marL="0" indent="0">
              <a:buNone/>
            </a:pPr>
            <a:endParaRPr lang="en-US" sz="1800" dirty="0"/>
          </a:p>
          <a:p>
            <a:pPr marL="0" indent="0">
              <a:buNone/>
            </a:pP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1600" dirty="0" smtClean="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spcAft>
                <a:spcPts val="600"/>
              </a:spcAft>
              <a:buNone/>
            </a:pPr>
            <a:r>
              <a:rPr lang="en-US" sz="1600" dirty="0" smtClean="0">
                <a:latin typeface="Calibri" panose="020F0502020204030204" pitchFamily="34" charset="0"/>
              </a:rPr>
              <a:t>Under the </a:t>
            </a:r>
            <a:r>
              <a:rPr lang="en-US" sz="1600" dirty="0">
                <a:latin typeface="Calibri" panose="020F0502020204030204" pitchFamily="34" charset="0"/>
              </a:rPr>
              <a:t>AFT proposal, 94% of the salary schedule cells would meet the historical target of being at or above the Bay 10 median.  </a:t>
            </a:r>
          </a:p>
          <a:p>
            <a:pPr marL="82296" indent="0">
              <a:spcAft>
                <a:spcPts val="600"/>
              </a:spcAft>
              <a:buNone/>
            </a:pPr>
            <a:r>
              <a:rPr lang="en-US" sz="1600" dirty="0">
                <a:latin typeface="Calibri" panose="020F0502020204030204" pitchFamily="34" charset="0"/>
              </a:rPr>
              <a:t>All of the 6% of salary schedule cells that are still below the Bay 10 median are for faculty with a Ph.D. and more than 12 years of teaching experience.</a:t>
            </a:r>
          </a:p>
          <a:p>
            <a:pPr marL="82296" indent="0">
              <a:spcAft>
                <a:spcPts val="600"/>
              </a:spcAft>
              <a:buNone/>
            </a:pPr>
            <a:r>
              <a:rPr lang="en-US" sz="1600" dirty="0">
                <a:latin typeface="Calibri" panose="020F0502020204030204" pitchFamily="34" charset="0"/>
              </a:rPr>
              <a:t>The 4% of salary schedule cells that are ranked number one are for instructors in disciplines that require only a BA.</a:t>
            </a:r>
          </a:p>
          <a:p>
            <a:pPr marL="0" indent="0">
              <a:buNone/>
            </a:pP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9719" y="787794"/>
            <a:ext cx="4351337" cy="2956891"/>
          </a:xfrm>
          <a:prstGeom prst="rect">
            <a:avLst/>
          </a:prstGeom>
          <a:noFill/>
          <a:ln>
            <a:noFill/>
          </a:ln>
        </p:spPr>
      </p:pic>
    </p:spTree>
    <p:extLst>
      <p:ext uri="{BB962C8B-B14F-4D97-AF65-F5344CB8AC3E}">
        <p14:creationId xmlns:p14="http://schemas.microsoft.com/office/powerpoint/2010/main" val="4066469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557" y="340425"/>
            <a:ext cx="7944592" cy="5504213"/>
          </a:xfrm>
        </p:spPr>
        <p:txBody>
          <a:bodyPr>
            <a:normAutofit/>
          </a:bodyPr>
          <a:lstStyle/>
          <a:p>
            <a:pPr marL="82296" indent="0">
              <a:spcAft>
                <a:spcPts val="1200"/>
              </a:spcAft>
              <a:buNone/>
            </a:pPr>
            <a:r>
              <a:rPr lang="en-US" sz="2300" b="1" u="sng" dirty="0" smtClean="0">
                <a:latin typeface="Calibri" panose="020F0502020204030204" pitchFamily="34" charset="0"/>
              </a:rPr>
              <a:t>Comparing </a:t>
            </a:r>
            <a:r>
              <a:rPr lang="en-US" sz="2300" b="1" u="sng" dirty="0">
                <a:latin typeface="Calibri" panose="020F0502020204030204" pitchFamily="34" charset="0"/>
              </a:rPr>
              <a:t>current CCSF salaries to state-wide salaries</a:t>
            </a:r>
            <a:endParaRPr lang="en-US" sz="2300" u="sng" dirty="0">
              <a:latin typeface="Calibri" panose="020F0502020204030204" pitchFamily="34" charset="0"/>
            </a:endParaRPr>
          </a:p>
          <a:p>
            <a:pPr marL="82296" indent="0">
              <a:buNone/>
            </a:pPr>
            <a:r>
              <a:rPr lang="en-US" sz="1600" dirty="0" smtClean="0">
                <a:latin typeface="Calibri" panose="020F0502020204030204" pitchFamily="34" charset="0"/>
              </a:rPr>
              <a:t>The </a:t>
            </a:r>
            <a:r>
              <a:rPr lang="en-US" sz="1600" dirty="0">
                <a:latin typeface="Calibri" panose="020F0502020204030204" pitchFamily="34" charset="0"/>
              </a:rPr>
              <a:t>stated goal of every contract since 1999 has been to keep CCSF faculty salaries above the median of the “Bay 10”, which are the 10 community college districts in the SF metropolitan area. The previous pages demonstrate that this goal is not being met. The situation appears even worse when we compare salaries at CCSF with community college throughout the state</a:t>
            </a:r>
            <a:r>
              <a:rPr lang="en-US" sz="1600" dirty="0" smtClean="0">
                <a:latin typeface="Calibri" panose="020F0502020204030204" pitchFamily="34" charset="0"/>
              </a:rPr>
              <a:t>.</a:t>
            </a:r>
          </a:p>
          <a:p>
            <a:pPr marL="82296" indent="0">
              <a:buNone/>
            </a:pPr>
            <a:endParaRPr lang="en-US" sz="1600" dirty="0">
              <a:latin typeface="Calibri" panose="020F0502020204030204" pitchFamily="34" charset="0"/>
            </a:endParaRPr>
          </a:p>
          <a:p>
            <a:pPr marL="82296" indent="0">
              <a:buNone/>
            </a:pPr>
            <a:r>
              <a:rPr lang="en-US" sz="1600" dirty="0">
                <a:latin typeface="Calibri" panose="020F0502020204030204" pitchFamily="34" charset="0"/>
              </a:rPr>
              <a:t>The All Faculty Association at Santa Rosa Community College compiles the salary schedules of all 72 community colleges in the state of California every year. They publish a comparison of these schedules in an annual report. They focus on the highest non-doctorate salary column for each college.  San Francisco has the highest cost of living of any region in the state, yet based on this study, the highest possible salary for this column at </a:t>
            </a:r>
            <a:r>
              <a:rPr lang="en-US" sz="1600" b="1" dirty="0">
                <a:latin typeface="Calibri" panose="020F0502020204030204" pitchFamily="34" charset="0"/>
              </a:rPr>
              <a:t>CCSF ranks 68</a:t>
            </a:r>
            <a:r>
              <a:rPr lang="en-US" sz="1600" b="1" baseline="30000" dirty="0">
                <a:latin typeface="Calibri" panose="020F0502020204030204" pitchFamily="34" charset="0"/>
              </a:rPr>
              <a:t>th</a:t>
            </a:r>
            <a:r>
              <a:rPr lang="en-US" sz="1600" b="1" dirty="0">
                <a:latin typeface="Calibri" panose="020F0502020204030204" pitchFamily="34" charset="0"/>
              </a:rPr>
              <a:t> out 72 colleges</a:t>
            </a:r>
            <a:r>
              <a:rPr lang="en-US" sz="1600" dirty="0">
                <a:latin typeface="Calibri" panose="020F0502020204030204" pitchFamily="34" charset="0"/>
              </a:rPr>
              <a:t>. The only four colleges with lower maximum salaries than CCSF are in rural areas, with much lower costs of living.  </a:t>
            </a: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r>
              <a:rPr lang="en-US" sz="1600" dirty="0">
                <a:latin typeface="Calibri" panose="020F0502020204030204" pitchFamily="34" charset="0"/>
              </a:rPr>
              <a:t>The state Chancellor’s office also provides a comparison of faculty </a:t>
            </a:r>
            <a:r>
              <a:rPr lang="en-US" sz="1600" dirty="0" smtClean="0">
                <a:latin typeface="Calibri" panose="020F0502020204030204" pitchFamily="34" charset="0"/>
              </a:rPr>
              <a:t>salaries</a:t>
            </a:r>
            <a:r>
              <a:rPr lang="en-US" sz="1600" dirty="0">
                <a:latin typeface="Calibri" panose="020F0502020204030204" pitchFamily="34" charset="0"/>
              </a:rPr>
              <a:t>. The reported salaries are not broken down by salary columns. Only the average salary for tenured and tenure-track faculty is given for each college.  Based on this data, salaries at </a:t>
            </a:r>
            <a:r>
              <a:rPr lang="en-US" sz="1600" b="1" dirty="0">
                <a:latin typeface="Calibri" panose="020F0502020204030204" pitchFamily="34" charset="0"/>
              </a:rPr>
              <a:t>CCSF rank 65</a:t>
            </a:r>
            <a:r>
              <a:rPr lang="en-US" sz="1600" b="1" baseline="30000" dirty="0">
                <a:latin typeface="Calibri" panose="020F0502020204030204" pitchFamily="34" charset="0"/>
              </a:rPr>
              <a:t>th</a:t>
            </a:r>
            <a:r>
              <a:rPr lang="en-US" sz="1600" b="1" dirty="0">
                <a:latin typeface="Calibri" panose="020F0502020204030204" pitchFamily="34" charset="0"/>
              </a:rPr>
              <a:t> out of the 72 community colleges</a:t>
            </a:r>
            <a:endParaRPr lang="en-US" sz="1600" dirty="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1125220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529" y="313211"/>
            <a:ext cx="7944592" cy="5504213"/>
          </a:xfrm>
        </p:spPr>
        <p:txBody>
          <a:bodyPr>
            <a:normAutofit/>
          </a:bodyPr>
          <a:lstStyle/>
          <a:p>
            <a:pPr marL="82296" indent="0">
              <a:spcAft>
                <a:spcPts val="1200"/>
              </a:spcAft>
              <a:buNone/>
            </a:pPr>
            <a:r>
              <a:rPr lang="en-US" sz="2300" b="1" u="sng" dirty="0" smtClean="0">
                <a:latin typeface="Calibri" panose="020F0502020204030204" pitchFamily="34" charset="0"/>
              </a:rPr>
              <a:t>Implications</a:t>
            </a:r>
            <a:endParaRPr lang="en-US" sz="2300" u="sng" dirty="0">
              <a:latin typeface="Calibri" panose="020F0502020204030204" pitchFamily="34" charset="0"/>
            </a:endParaRPr>
          </a:p>
          <a:p>
            <a:pPr marL="82296" indent="0">
              <a:buNone/>
            </a:pPr>
            <a:r>
              <a:rPr lang="en-US" sz="1600" b="1" u="sng" dirty="0" smtClean="0">
                <a:latin typeface="Calibri" panose="020F0502020204030204" pitchFamily="34" charset="0"/>
              </a:rPr>
              <a:t>Resignations</a:t>
            </a:r>
          </a:p>
          <a:p>
            <a:pPr marL="82296" indent="0">
              <a:buNone/>
            </a:pPr>
            <a:r>
              <a:rPr lang="en-US" sz="1600" dirty="0" smtClean="0">
                <a:latin typeface="Calibri" panose="020F0502020204030204" pitchFamily="34" charset="0"/>
              </a:rPr>
              <a:t>The </a:t>
            </a:r>
            <a:r>
              <a:rPr lang="en-US" sz="1600" dirty="0">
                <a:latin typeface="Calibri" panose="020F0502020204030204" pitchFamily="34" charset="0"/>
              </a:rPr>
              <a:t>number of full-time faculty reached a high point in the Fall 2011.  Since that time, the number of full-time faculty has fallen by 176, which is a decline of 21.4% in just four years. The majority of the faculty who have left have been retirees, but at least 34 (19.3%) faculty members resigned in order to take positions at other institutions</a:t>
            </a:r>
            <a:r>
              <a:rPr lang="en-US" sz="1600" dirty="0" smtClean="0">
                <a:latin typeface="Calibri" panose="020F0502020204030204" pitchFamily="34" charset="0"/>
              </a:rPr>
              <a:t>.</a:t>
            </a:r>
          </a:p>
          <a:p>
            <a:pPr marL="82296" indent="0">
              <a:buNone/>
            </a:pPr>
            <a:endParaRPr lang="en-US" sz="1600" dirty="0">
              <a:latin typeface="Calibri" panose="020F0502020204030204" pitchFamily="34" charset="0"/>
            </a:endParaRPr>
          </a:p>
          <a:p>
            <a:pPr marL="82296" indent="0">
              <a:buNone/>
            </a:pPr>
            <a:r>
              <a:rPr lang="en-US" sz="1600" b="1" u="sng" dirty="0" smtClean="0">
                <a:latin typeface="Calibri" panose="020F0502020204030204" pitchFamily="34" charset="0"/>
              </a:rPr>
              <a:t>Retirements</a:t>
            </a:r>
          </a:p>
          <a:p>
            <a:pPr marL="82296" indent="0">
              <a:buNone/>
            </a:pPr>
            <a:endParaRPr lang="en-US" sz="1600" b="1" u="sng" dirty="0">
              <a:latin typeface="Calibri" panose="020F0502020204030204" pitchFamily="34" charset="0"/>
            </a:endParaRPr>
          </a:p>
          <a:p>
            <a:pPr marL="82296" indent="0">
              <a:buNone/>
            </a:pPr>
            <a:endParaRPr lang="en-US" sz="1600" b="1" u="sng" dirty="0" smtClean="0">
              <a:latin typeface="Calibri" panose="020F0502020204030204" pitchFamily="34" charset="0"/>
            </a:endParaRPr>
          </a:p>
          <a:p>
            <a:pPr marL="82296" indent="0">
              <a:buNone/>
            </a:pPr>
            <a:endParaRPr lang="en-US" sz="1600" b="1" u="sng" dirty="0">
              <a:latin typeface="Calibri" panose="020F0502020204030204" pitchFamily="34" charset="0"/>
            </a:endParaRPr>
          </a:p>
          <a:p>
            <a:pPr marL="82296" indent="0">
              <a:buNone/>
            </a:pPr>
            <a:endParaRPr lang="en-US" sz="1600" b="1" u="sng" dirty="0" smtClean="0">
              <a:latin typeface="Calibri" panose="020F0502020204030204" pitchFamily="34" charset="0"/>
            </a:endParaRPr>
          </a:p>
          <a:p>
            <a:pPr marL="82296" indent="0">
              <a:buNone/>
            </a:pPr>
            <a:r>
              <a:rPr lang="en-US" sz="1600" dirty="0" smtClean="0">
                <a:latin typeface="Calibri" panose="020F0502020204030204" pitchFamily="34" charset="0"/>
              </a:rPr>
              <a:t>This table shows there are a large number of faculty who are very close to retirement. Many of them have delayed their retirement because stagnant salaries have greatly reduced their potential retirement income. If their salaries are increased, as the AFT proposes, many of them are likely to retire in two to three years.  This has a major implication relative to the potential loss of </a:t>
            </a:r>
            <a:r>
              <a:rPr lang="en-US" sz="1600" smtClean="0">
                <a:latin typeface="Calibri" panose="020F0502020204030204" pitchFamily="34" charset="0"/>
              </a:rPr>
              <a:t>stability funding.</a:t>
            </a:r>
            <a:endParaRPr lang="en-US" sz="1600" dirty="0" smtClean="0">
              <a:latin typeface="Calibri" panose="020F0502020204030204" pitchFamily="34" charset="0"/>
            </a:endParaRPr>
          </a:p>
          <a:p>
            <a:pPr marL="82296" indent="0">
              <a:buNone/>
            </a:pPr>
            <a:endParaRPr lang="en-US" sz="1600" dirty="0">
              <a:latin typeface="Calibri" panose="020F0502020204030204" pitchFamily="34" charset="0"/>
            </a:endParaRPr>
          </a:p>
          <a:p>
            <a:pPr marL="82296"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8" name="Picture 7"/>
          <p:cNvPicPr>
            <a:picLocks noChangeAspect="1"/>
          </p:cNvPicPr>
          <p:nvPr/>
        </p:nvPicPr>
        <p:blipFill>
          <a:blip r:embed="rId2"/>
          <a:stretch>
            <a:fillRect/>
          </a:stretch>
        </p:blipFill>
        <p:spPr>
          <a:xfrm>
            <a:off x="690361" y="2772050"/>
            <a:ext cx="5945363" cy="856699"/>
          </a:xfrm>
          <a:prstGeom prst="rect">
            <a:avLst/>
          </a:prstGeom>
        </p:spPr>
      </p:pic>
    </p:spTree>
    <p:extLst>
      <p:ext uri="{BB962C8B-B14F-4D97-AF65-F5344CB8AC3E}">
        <p14:creationId xmlns:p14="http://schemas.microsoft.com/office/powerpoint/2010/main" val="3913113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2000" dirty="0" smtClean="0">
                <a:latin typeface="Calibri" panose="020F0502020204030204" pitchFamily="34" charset="0"/>
              </a:rPr>
              <a:t>Exhibit M in the first binder presents a comparison of the effects of the Salary proposal from the District with the salary proposal from the AFT.</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That exhibit compares the results for just two salary schedule cells: </a:t>
            </a:r>
          </a:p>
          <a:p>
            <a:pPr marL="0" indent="0">
              <a:buNone/>
            </a:pPr>
            <a:r>
              <a:rPr lang="en-US" sz="2000" dirty="0" smtClean="0">
                <a:latin typeface="Calibri" panose="020F0502020204030204" pitchFamily="34" charset="0"/>
              </a:rPr>
              <a:t>a faculty member in column F, the lowest column requiring an MA </a:t>
            </a:r>
          </a:p>
          <a:p>
            <a:pPr marL="0" indent="0">
              <a:buNone/>
            </a:pPr>
            <a:r>
              <a:rPr lang="en-US" sz="2000" dirty="0" smtClean="0">
                <a:latin typeface="Calibri" panose="020F0502020204030204" pitchFamily="34" charset="0"/>
              </a:rPr>
              <a:t>and Column G, the column requiring a Ph.D. </a:t>
            </a:r>
            <a:endParaRPr lang="en-US" sz="2000" dirty="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1364549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smtClean="0">
                <a:latin typeface="Calibri" panose="020F0502020204030204" pitchFamily="34" charset="0"/>
              </a:rPr>
              <a:t>Figure 1</a:t>
            </a:r>
          </a:p>
          <a:p>
            <a:pPr marL="0" indent="0">
              <a:buNone/>
            </a:pPr>
            <a:endParaRPr lang="en-US" sz="1800" dirty="0"/>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817" y="720225"/>
            <a:ext cx="6102440" cy="3497989"/>
          </a:xfrm>
          <a:prstGeom prst="rect">
            <a:avLst/>
          </a:prstGeom>
          <a:noFill/>
          <a:ln w="15875">
            <a:solidFill>
              <a:schemeClr val="tx1"/>
            </a:solidFill>
          </a:ln>
        </p:spPr>
      </p:pic>
      <p:sp>
        <p:nvSpPr>
          <p:cNvPr id="5" name="Rectangle 4"/>
          <p:cNvSpPr/>
          <p:nvPr/>
        </p:nvSpPr>
        <p:spPr>
          <a:xfrm>
            <a:off x="383232" y="4336187"/>
            <a:ext cx="8083874" cy="1754326"/>
          </a:xfrm>
          <a:prstGeom prst="rect">
            <a:avLst/>
          </a:prstGeom>
        </p:spPr>
        <p:txBody>
          <a:bodyPr wrap="square">
            <a:spAutoFit/>
          </a:bodyPr>
          <a:lstStyle/>
          <a:p>
            <a:pPr marL="17145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CCSF Column F, step 16 salary is </a:t>
            </a:r>
            <a:r>
              <a:rPr lang="en-US" b="1" dirty="0">
                <a:latin typeface="Calibri" panose="020F0502020204030204" pitchFamily="34" charset="0"/>
                <a:ea typeface="Calibri" panose="020F0502020204030204" pitchFamily="34" charset="0"/>
                <a:cs typeface="Times New Roman" panose="02020603050405020304" pitchFamily="18" charset="0"/>
              </a:rPr>
              <a:t>currently 13.6% below the median</a:t>
            </a:r>
            <a:r>
              <a:rPr lang="en-US" dirty="0">
                <a:latin typeface="Calibri" panose="020F0502020204030204" pitchFamily="34" charset="0"/>
                <a:ea typeface="Calibri" panose="020F0502020204030204" pitchFamily="34" charset="0"/>
                <a:cs typeface="Times New Roman" panose="02020603050405020304" pitchFamily="18" charset="0"/>
              </a:rPr>
              <a:t> for the other nine community college districts in the Bay 10. Under the </a:t>
            </a:r>
            <a:r>
              <a:rPr lang="en-US" b="1" dirty="0">
                <a:latin typeface="Calibri" panose="020F0502020204030204" pitchFamily="34" charset="0"/>
                <a:ea typeface="Calibri" panose="020F0502020204030204" pitchFamily="34" charset="0"/>
                <a:cs typeface="Times New Roman" panose="02020603050405020304" pitchFamily="18" charset="0"/>
              </a:rPr>
              <a:t>District’s proposal</a:t>
            </a:r>
            <a:r>
              <a:rPr lang="en-US" dirty="0">
                <a:latin typeface="Calibri" panose="020F0502020204030204" pitchFamily="34" charset="0"/>
                <a:ea typeface="Calibri" panose="020F0502020204030204" pitchFamily="34" charset="0"/>
                <a:cs typeface="Times New Roman" panose="02020603050405020304" pitchFamily="18" charset="0"/>
              </a:rPr>
              <a:t>, in year two, they would still be 5.4% below the median and in three years, they would </a:t>
            </a:r>
            <a:r>
              <a:rPr lang="en-US" b="1" dirty="0">
                <a:latin typeface="Calibri" panose="020F0502020204030204" pitchFamily="34" charset="0"/>
                <a:ea typeface="Calibri" panose="020F0502020204030204" pitchFamily="34" charset="0"/>
                <a:cs typeface="Times New Roman" panose="02020603050405020304" pitchFamily="18" charset="0"/>
              </a:rPr>
              <a:t>still be 9.4% below that median</a:t>
            </a:r>
            <a:r>
              <a:rPr lang="en-US" dirty="0">
                <a:latin typeface="Calibri" panose="020F0502020204030204" pitchFamily="34" charset="0"/>
                <a:ea typeface="Calibri" panose="020F0502020204030204" pitchFamily="34" charset="0"/>
                <a:cs typeface="Times New Roman" panose="02020603050405020304" pitchFamily="18" charset="0"/>
              </a:rPr>
              <a:t>. Under the </a:t>
            </a:r>
            <a:r>
              <a:rPr lang="en-US" b="1" dirty="0">
                <a:latin typeface="Calibri" panose="020F0502020204030204" pitchFamily="34" charset="0"/>
                <a:ea typeface="Calibri" panose="020F0502020204030204" pitchFamily="34" charset="0"/>
                <a:cs typeface="Times New Roman" panose="02020603050405020304" pitchFamily="18" charset="0"/>
              </a:rPr>
              <a:t>AFT proposal</a:t>
            </a:r>
            <a:r>
              <a:rPr lang="en-US" dirty="0">
                <a:latin typeface="Calibri" panose="020F0502020204030204" pitchFamily="34" charset="0"/>
                <a:ea typeface="Calibri" panose="020F0502020204030204" pitchFamily="34" charset="0"/>
                <a:cs typeface="Times New Roman" panose="02020603050405020304" pitchFamily="18" charset="0"/>
              </a:rPr>
              <a:t>, this faculty member would still be 2.3% below the Bay 10 median in year 2, and would </a:t>
            </a:r>
            <a:r>
              <a:rPr lang="en-US" b="1" dirty="0">
                <a:latin typeface="Calibri" panose="020F0502020204030204" pitchFamily="34" charset="0"/>
                <a:ea typeface="Calibri" panose="020F0502020204030204" pitchFamily="34" charset="0"/>
                <a:cs typeface="Times New Roman" panose="02020603050405020304" pitchFamily="18" charset="0"/>
              </a:rPr>
              <a:t>be only 1.6% above that median</a:t>
            </a:r>
            <a:r>
              <a:rPr lang="en-US" dirty="0">
                <a:latin typeface="Calibri" panose="020F0502020204030204" pitchFamily="34" charset="0"/>
                <a:ea typeface="Calibri" panose="020F0502020204030204" pitchFamily="34" charset="0"/>
                <a:cs typeface="Times New Roman" panose="02020603050405020304" pitchFamily="18" charset="0"/>
              </a:rPr>
              <a:t> in year three of the contract.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8815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smtClean="0">
                <a:latin typeface="Calibri" panose="020F0502020204030204" pitchFamily="34" charset="0"/>
              </a:rPr>
              <a:t>Figure 2</a:t>
            </a:r>
          </a:p>
          <a:p>
            <a:pPr marL="0" indent="0">
              <a:buNone/>
            </a:pPr>
            <a:endParaRPr lang="en-US" sz="1800" dirty="0"/>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6585" y="756739"/>
            <a:ext cx="6502672" cy="3488690"/>
          </a:xfrm>
          <a:prstGeom prst="rect">
            <a:avLst/>
          </a:prstGeom>
          <a:noFill/>
          <a:ln w="15875">
            <a:solidFill>
              <a:srgbClr val="000000"/>
            </a:solidFill>
          </a:ln>
        </p:spPr>
      </p:pic>
      <p:sp>
        <p:nvSpPr>
          <p:cNvPr id="7" name="Rectangle 6"/>
          <p:cNvSpPr/>
          <p:nvPr/>
        </p:nvSpPr>
        <p:spPr>
          <a:xfrm>
            <a:off x="356507" y="4314132"/>
            <a:ext cx="8507186" cy="1754326"/>
          </a:xfrm>
          <a:prstGeom prst="rect">
            <a:avLst/>
          </a:prstGeom>
        </p:spPr>
        <p:txBody>
          <a:bodyPr wrap="square">
            <a:spAutoFit/>
          </a:bodyPr>
          <a:lstStyle/>
          <a:p>
            <a:pPr marL="17145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CCSF Ph.D. step 16 faculty are</a:t>
            </a:r>
            <a:r>
              <a:rPr lang="en-US" b="1" dirty="0">
                <a:latin typeface="Calibri" panose="020F0502020204030204" pitchFamily="34" charset="0"/>
                <a:ea typeface="Calibri" panose="020F0502020204030204" pitchFamily="34" charset="0"/>
                <a:cs typeface="Times New Roman" panose="02020603050405020304" pitchFamily="18" charset="0"/>
              </a:rPr>
              <a:t> currently paid $20,800 less</a:t>
            </a:r>
            <a:r>
              <a:rPr lang="en-US" dirty="0">
                <a:latin typeface="Calibri" panose="020F0502020204030204" pitchFamily="34" charset="0"/>
                <a:ea typeface="Calibri" panose="020F0502020204030204" pitchFamily="34" charset="0"/>
                <a:cs typeface="Times New Roman" panose="02020603050405020304" pitchFamily="18" charset="0"/>
              </a:rPr>
              <a:t> each year than the median of comparable instructors at the other nine Bay Area community college </a:t>
            </a:r>
            <a:r>
              <a:rPr lang="en-US" dirty="0" smtClean="0">
                <a:latin typeface="Calibri" panose="020F0502020204030204" pitchFamily="34" charset="0"/>
                <a:ea typeface="Calibri" panose="020F0502020204030204" pitchFamily="34" charset="0"/>
                <a:cs typeface="Times New Roman" panose="02020603050405020304" pitchFamily="18" charset="0"/>
              </a:rPr>
              <a:t>districts, which is </a:t>
            </a:r>
            <a:r>
              <a:rPr lang="en-US" b="1" dirty="0">
                <a:latin typeface="Calibri" panose="020F0502020204030204" pitchFamily="34" charset="0"/>
                <a:ea typeface="Calibri" panose="020F0502020204030204" pitchFamily="34" charset="0"/>
                <a:cs typeface="Times New Roman" panose="02020603050405020304" pitchFamily="18" charset="0"/>
              </a:rPr>
              <a:t>currently 18.3% below the </a:t>
            </a:r>
            <a:r>
              <a:rPr lang="en-US" b="1" dirty="0" smtClean="0">
                <a:latin typeface="Calibri" panose="020F0502020204030204" pitchFamily="34" charset="0"/>
                <a:ea typeface="Calibri" panose="020F0502020204030204" pitchFamily="34" charset="0"/>
                <a:cs typeface="Times New Roman" panose="02020603050405020304" pitchFamily="18" charset="0"/>
              </a:rPr>
              <a:t>median</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7145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Under the </a:t>
            </a:r>
            <a:r>
              <a:rPr lang="en-US" b="1" dirty="0">
                <a:latin typeface="Calibri" panose="020F0502020204030204" pitchFamily="34" charset="0"/>
                <a:ea typeface="Calibri" panose="020F0502020204030204" pitchFamily="34" charset="0"/>
                <a:cs typeface="Times New Roman" panose="02020603050405020304" pitchFamily="18" charset="0"/>
              </a:rPr>
              <a:t>District’s proposal</a:t>
            </a:r>
            <a:r>
              <a:rPr lang="en-US" dirty="0">
                <a:latin typeface="Calibri" panose="020F0502020204030204" pitchFamily="34" charset="0"/>
                <a:ea typeface="Calibri" panose="020F0502020204030204" pitchFamily="34" charset="0"/>
                <a:cs typeface="Times New Roman" panose="02020603050405020304" pitchFamily="18" charset="0"/>
              </a:rPr>
              <a:t>, in three years, this salary would </a:t>
            </a:r>
            <a:r>
              <a:rPr lang="en-US" b="1" dirty="0">
                <a:latin typeface="Calibri" panose="020F0502020204030204" pitchFamily="34" charset="0"/>
                <a:ea typeface="Calibri" panose="020F0502020204030204" pitchFamily="34" charset="0"/>
                <a:cs typeface="Times New Roman" panose="02020603050405020304" pitchFamily="18" charset="0"/>
              </a:rPr>
              <a:t>still be 14.4% below that median</a:t>
            </a:r>
            <a:r>
              <a:rPr lang="en-US" dirty="0">
                <a:latin typeface="Calibri" panose="020F0502020204030204" pitchFamily="34" charset="0"/>
                <a:ea typeface="Calibri" panose="020F0502020204030204" pitchFamily="34" charset="0"/>
                <a:cs typeface="Times New Roman" panose="02020603050405020304" pitchFamily="18" charset="0"/>
              </a:rPr>
              <a:t>. Under the </a:t>
            </a:r>
            <a:r>
              <a:rPr lang="en-US" b="1" dirty="0">
                <a:latin typeface="Calibri" panose="020F0502020204030204" pitchFamily="34" charset="0"/>
                <a:ea typeface="Calibri" panose="020F0502020204030204" pitchFamily="34" charset="0"/>
                <a:cs typeface="Times New Roman" panose="02020603050405020304" pitchFamily="18" charset="0"/>
              </a:rPr>
              <a:t>AFT proposal</a:t>
            </a:r>
            <a:r>
              <a:rPr lang="en-US" dirty="0">
                <a:latin typeface="Calibri" panose="020F0502020204030204" pitchFamily="34" charset="0"/>
                <a:ea typeface="Calibri" panose="020F0502020204030204" pitchFamily="34" charset="0"/>
                <a:cs typeface="Times New Roman" panose="02020603050405020304" pitchFamily="18" charset="0"/>
              </a:rPr>
              <a:t>, this faculty member would not reach the Bay 10 median, and would </a:t>
            </a:r>
            <a:r>
              <a:rPr lang="en-US" b="1" dirty="0">
                <a:latin typeface="Calibri" panose="020F0502020204030204" pitchFamily="34" charset="0"/>
                <a:ea typeface="Calibri" panose="020F0502020204030204" pitchFamily="34" charset="0"/>
                <a:cs typeface="Times New Roman" panose="02020603050405020304" pitchFamily="18" charset="0"/>
              </a:rPr>
              <a:t>still be 4.7% below that median</a:t>
            </a:r>
            <a:r>
              <a:rPr lang="en-US" dirty="0">
                <a:latin typeface="Calibri" panose="020F0502020204030204" pitchFamily="34" charset="0"/>
                <a:ea typeface="Calibri" panose="020F0502020204030204" pitchFamily="34" charset="0"/>
                <a:cs typeface="Times New Roman" panose="02020603050405020304" pitchFamily="18" charset="0"/>
              </a:rPr>
              <a:t> in year three of the contract.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686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smtClean="0">
                <a:latin typeface="Calibri" panose="020F0502020204030204" pitchFamily="34" charset="0"/>
              </a:rPr>
              <a:t>Exhibit M only discusses the previous two salary schedule cells in detail.  For completeness, the comparison of the three remaining columns are presented here.</a:t>
            </a:r>
          </a:p>
          <a:p>
            <a:pPr marL="0" indent="0">
              <a:buNone/>
            </a:pPr>
            <a:endParaRPr lang="en-US" sz="900" dirty="0">
              <a:latin typeface="Calibri" panose="020F0502020204030204" pitchFamily="34" charset="0"/>
            </a:endParaRPr>
          </a:p>
          <a:p>
            <a:pPr marL="0" indent="0">
              <a:buNone/>
            </a:pPr>
            <a:r>
              <a:rPr lang="en-US" sz="1800" dirty="0" smtClean="0">
                <a:latin typeface="Calibri" panose="020F0502020204030204" pitchFamily="34" charset="0"/>
              </a:rPr>
              <a:t>Figure 2b</a:t>
            </a:r>
            <a:endParaRPr lang="en-US" sz="1800" dirty="0"/>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618767" y="1419458"/>
            <a:ext cx="5515333" cy="2706000"/>
          </a:xfrm>
          <a:prstGeom prst="rect">
            <a:avLst/>
          </a:prstGeom>
          <a:ln>
            <a:solidFill>
              <a:schemeClr val="tx1"/>
            </a:solidFill>
          </a:ln>
        </p:spPr>
      </p:pic>
      <p:sp>
        <p:nvSpPr>
          <p:cNvPr id="5" name="Rectangle 4"/>
          <p:cNvSpPr/>
          <p:nvPr/>
        </p:nvSpPr>
        <p:spPr>
          <a:xfrm>
            <a:off x="391886" y="4193162"/>
            <a:ext cx="8360228" cy="1754326"/>
          </a:xfrm>
          <a:prstGeom prst="rect">
            <a:avLst/>
          </a:prstGeom>
        </p:spPr>
        <p:txBody>
          <a:bodyPr wrap="square">
            <a:spAutoFit/>
          </a:bodyPr>
          <a:lstStyle/>
          <a:p>
            <a:pPr marL="17145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CCSF Column </a:t>
            </a:r>
            <a:r>
              <a:rPr lang="en-US" dirty="0" smtClean="0">
                <a:latin typeface="Calibri" panose="020F0502020204030204" pitchFamily="34" charset="0"/>
                <a:ea typeface="Calibri" panose="020F0502020204030204" pitchFamily="34" charset="0"/>
                <a:cs typeface="Times New Roman" panose="02020603050405020304" pitchFamily="18" charset="0"/>
              </a:rPr>
              <a:t>F+15, </a:t>
            </a:r>
            <a:r>
              <a:rPr lang="en-US" dirty="0">
                <a:latin typeface="Calibri" panose="020F0502020204030204" pitchFamily="34" charset="0"/>
                <a:ea typeface="Calibri" panose="020F0502020204030204" pitchFamily="34" charset="0"/>
                <a:cs typeface="Times New Roman" panose="02020603050405020304" pitchFamily="18" charset="0"/>
              </a:rPr>
              <a:t>step 16 salary is </a:t>
            </a:r>
            <a:r>
              <a:rPr lang="en-US" b="1" dirty="0">
                <a:latin typeface="Calibri" panose="020F0502020204030204" pitchFamily="34" charset="0"/>
                <a:ea typeface="Calibri" panose="020F0502020204030204" pitchFamily="34" charset="0"/>
                <a:cs typeface="Times New Roman" panose="02020603050405020304" pitchFamily="18" charset="0"/>
              </a:rPr>
              <a:t>currently </a:t>
            </a:r>
            <a:r>
              <a:rPr lang="en-US" b="1" dirty="0" smtClean="0">
                <a:latin typeface="Calibri" panose="020F0502020204030204" pitchFamily="34" charset="0"/>
                <a:ea typeface="Calibri" panose="020F0502020204030204" pitchFamily="34" charset="0"/>
                <a:cs typeface="Times New Roman" panose="02020603050405020304" pitchFamily="18" charset="0"/>
              </a:rPr>
              <a:t>12.5% </a:t>
            </a:r>
            <a:r>
              <a:rPr lang="en-US" b="1" dirty="0">
                <a:latin typeface="Calibri" panose="020F0502020204030204" pitchFamily="34" charset="0"/>
                <a:ea typeface="Calibri" panose="020F0502020204030204" pitchFamily="34" charset="0"/>
                <a:cs typeface="Times New Roman" panose="02020603050405020304" pitchFamily="18" charset="0"/>
              </a:rPr>
              <a:t>below the median</a:t>
            </a:r>
            <a:r>
              <a:rPr lang="en-US" dirty="0">
                <a:latin typeface="Calibri" panose="020F0502020204030204" pitchFamily="34" charset="0"/>
                <a:ea typeface="Calibri" panose="020F0502020204030204" pitchFamily="34" charset="0"/>
                <a:cs typeface="Times New Roman" panose="02020603050405020304" pitchFamily="18" charset="0"/>
              </a:rPr>
              <a:t> for the other nine community college districts in the Bay 10. Under the </a:t>
            </a:r>
            <a:r>
              <a:rPr lang="en-US" b="1" dirty="0">
                <a:latin typeface="Calibri" panose="020F0502020204030204" pitchFamily="34" charset="0"/>
                <a:ea typeface="Calibri" panose="020F0502020204030204" pitchFamily="34" charset="0"/>
                <a:cs typeface="Times New Roman" panose="02020603050405020304" pitchFamily="18" charset="0"/>
              </a:rPr>
              <a:t>District’s proposal</a:t>
            </a:r>
            <a:r>
              <a:rPr lang="en-US" dirty="0">
                <a:latin typeface="Calibri" panose="020F0502020204030204" pitchFamily="34" charset="0"/>
                <a:ea typeface="Calibri" panose="020F0502020204030204" pitchFamily="34" charset="0"/>
                <a:cs typeface="Times New Roman" panose="02020603050405020304" pitchFamily="18" charset="0"/>
              </a:rPr>
              <a:t>, in year two, they would still be </a:t>
            </a:r>
            <a:r>
              <a:rPr lang="en-US" dirty="0" smtClean="0">
                <a:latin typeface="Calibri" panose="020F0502020204030204" pitchFamily="34" charset="0"/>
                <a:ea typeface="Calibri" panose="020F0502020204030204" pitchFamily="34" charset="0"/>
                <a:cs typeface="Times New Roman" panose="02020603050405020304" pitchFamily="18" charset="0"/>
              </a:rPr>
              <a:t>3.9% </a:t>
            </a:r>
            <a:r>
              <a:rPr lang="en-US" dirty="0">
                <a:latin typeface="Calibri" panose="020F0502020204030204" pitchFamily="34" charset="0"/>
                <a:ea typeface="Calibri" panose="020F0502020204030204" pitchFamily="34" charset="0"/>
                <a:cs typeface="Times New Roman" panose="02020603050405020304" pitchFamily="18" charset="0"/>
              </a:rPr>
              <a:t>below the median and in three years, they would </a:t>
            </a:r>
            <a:r>
              <a:rPr lang="en-US" b="1" dirty="0">
                <a:latin typeface="Calibri" panose="020F0502020204030204" pitchFamily="34" charset="0"/>
                <a:ea typeface="Calibri" panose="020F0502020204030204" pitchFamily="34" charset="0"/>
                <a:cs typeface="Times New Roman" panose="02020603050405020304" pitchFamily="18" charset="0"/>
              </a:rPr>
              <a:t>still be </a:t>
            </a:r>
            <a:r>
              <a:rPr lang="en-US" b="1" dirty="0" smtClean="0">
                <a:latin typeface="Calibri" panose="020F0502020204030204" pitchFamily="34" charset="0"/>
                <a:ea typeface="Calibri" panose="020F0502020204030204" pitchFamily="34" charset="0"/>
                <a:cs typeface="Times New Roman" panose="02020603050405020304" pitchFamily="18" charset="0"/>
              </a:rPr>
              <a:t>7.4</a:t>
            </a:r>
            <a:r>
              <a:rPr lang="en-US" b="1" dirty="0">
                <a:latin typeface="Calibri" panose="020F0502020204030204" pitchFamily="34" charset="0"/>
                <a:ea typeface="Calibri" panose="020F0502020204030204" pitchFamily="34" charset="0"/>
                <a:cs typeface="Times New Roman" panose="02020603050405020304" pitchFamily="18" charset="0"/>
              </a:rPr>
              <a:t>% below that median</a:t>
            </a:r>
            <a:r>
              <a:rPr lang="en-US" dirty="0">
                <a:latin typeface="Calibri" panose="020F0502020204030204" pitchFamily="34" charset="0"/>
                <a:ea typeface="Calibri" panose="020F0502020204030204" pitchFamily="34" charset="0"/>
                <a:cs typeface="Times New Roman" panose="02020603050405020304" pitchFamily="18" charset="0"/>
              </a:rPr>
              <a:t>. Under the </a:t>
            </a:r>
            <a:r>
              <a:rPr lang="en-US" b="1" dirty="0">
                <a:latin typeface="Calibri" panose="020F0502020204030204" pitchFamily="34" charset="0"/>
                <a:ea typeface="Calibri" panose="020F0502020204030204" pitchFamily="34" charset="0"/>
                <a:cs typeface="Times New Roman" panose="02020603050405020304" pitchFamily="18" charset="0"/>
              </a:rPr>
              <a:t>AFT proposal</a:t>
            </a:r>
            <a:r>
              <a:rPr lang="en-US" dirty="0">
                <a:latin typeface="Calibri" panose="020F0502020204030204" pitchFamily="34" charset="0"/>
                <a:ea typeface="Calibri" panose="020F0502020204030204" pitchFamily="34" charset="0"/>
                <a:cs typeface="Times New Roman" panose="02020603050405020304" pitchFamily="18" charset="0"/>
              </a:rPr>
              <a:t>, this faculty member would </a:t>
            </a:r>
            <a:r>
              <a:rPr lang="en-US" dirty="0" smtClean="0">
                <a:latin typeface="Calibri" panose="020F0502020204030204" pitchFamily="34" charset="0"/>
                <a:ea typeface="Calibri" panose="020F0502020204030204" pitchFamily="34" charset="0"/>
                <a:cs typeface="Times New Roman" panose="02020603050405020304" pitchFamily="18" charset="0"/>
              </a:rPr>
              <a:t>be 1.0% </a:t>
            </a:r>
            <a:r>
              <a:rPr lang="en-US" dirty="0">
                <a:latin typeface="Calibri" panose="020F0502020204030204" pitchFamily="34" charset="0"/>
                <a:ea typeface="Calibri" panose="020F0502020204030204" pitchFamily="34" charset="0"/>
                <a:cs typeface="Times New Roman" panose="02020603050405020304" pitchFamily="18" charset="0"/>
              </a:rPr>
              <a:t>below the Bay 10 median in year 2, and would </a:t>
            </a:r>
            <a:r>
              <a:rPr lang="en-US" b="1" dirty="0">
                <a:latin typeface="Calibri" panose="020F0502020204030204" pitchFamily="34" charset="0"/>
                <a:ea typeface="Calibri" panose="020F0502020204030204" pitchFamily="34" charset="0"/>
                <a:cs typeface="Times New Roman" panose="02020603050405020304" pitchFamily="18" charset="0"/>
              </a:rPr>
              <a:t>be </a:t>
            </a:r>
            <a:r>
              <a:rPr lang="en-US" b="1" dirty="0" smtClean="0">
                <a:latin typeface="Calibri" panose="020F0502020204030204" pitchFamily="34" charset="0"/>
                <a:ea typeface="Calibri" panose="020F0502020204030204" pitchFamily="34" charset="0"/>
                <a:cs typeface="Times New Roman" panose="02020603050405020304" pitchFamily="18" charset="0"/>
              </a:rPr>
              <a:t>2.9% </a:t>
            </a:r>
            <a:r>
              <a:rPr lang="en-US" b="1" dirty="0">
                <a:latin typeface="Calibri" panose="020F0502020204030204" pitchFamily="34" charset="0"/>
                <a:ea typeface="Calibri" panose="020F0502020204030204" pitchFamily="34" charset="0"/>
                <a:cs typeface="Times New Roman" panose="02020603050405020304" pitchFamily="18" charset="0"/>
              </a:rPr>
              <a:t>above that median</a:t>
            </a:r>
            <a:r>
              <a:rPr lang="en-US" dirty="0">
                <a:latin typeface="Calibri" panose="020F0502020204030204" pitchFamily="34" charset="0"/>
                <a:ea typeface="Calibri" panose="020F0502020204030204" pitchFamily="34" charset="0"/>
                <a:cs typeface="Times New Roman" panose="02020603050405020304" pitchFamily="18" charset="0"/>
              </a:rPr>
              <a:t> in year three of the contract.</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717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smtClean="0">
                <a:latin typeface="Calibri" panose="020F0502020204030204" pitchFamily="34" charset="0"/>
              </a:rPr>
              <a:t>Figure 2c</a:t>
            </a:r>
            <a:endParaRPr lang="en-US" sz="1800" dirty="0"/>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
        <p:nvSpPr>
          <p:cNvPr id="5" name="Rectangle 4"/>
          <p:cNvSpPr/>
          <p:nvPr/>
        </p:nvSpPr>
        <p:spPr>
          <a:xfrm>
            <a:off x="391886" y="4193162"/>
            <a:ext cx="8360228" cy="1754326"/>
          </a:xfrm>
          <a:prstGeom prst="rect">
            <a:avLst/>
          </a:prstGeom>
        </p:spPr>
        <p:txBody>
          <a:bodyPr wrap="square">
            <a:spAutoFit/>
          </a:bodyPr>
          <a:lstStyle/>
          <a:p>
            <a:pPr marL="17145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CCSF Column </a:t>
            </a:r>
            <a:r>
              <a:rPr lang="en-US" dirty="0" smtClean="0">
                <a:latin typeface="Calibri" panose="020F0502020204030204" pitchFamily="34" charset="0"/>
                <a:ea typeface="Calibri" panose="020F0502020204030204" pitchFamily="34" charset="0"/>
                <a:cs typeface="Times New Roman" panose="02020603050405020304" pitchFamily="18" charset="0"/>
              </a:rPr>
              <a:t>F+30, </a:t>
            </a:r>
            <a:r>
              <a:rPr lang="en-US" dirty="0">
                <a:latin typeface="Calibri" panose="020F0502020204030204" pitchFamily="34" charset="0"/>
                <a:ea typeface="Calibri" panose="020F0502020204030204" pitchFamily="34" charset="0"/>
                <a:cs typeface="Times New Roman" panose="02020603050405020304" pitchFamily="18" charset="0"/>
              </a:rPr>
              <a:t>step 16 salary is </a:t>
            </a:r>
            <a:r>
              <a:rPr lang="en-US" b="1" dirty="0">
                <a:latin typeface="Calibri" panose="020F0502020204030204" pitchFamily="34" charset="0"/>
                <a:ea typeface="Calibri" panose="020F0502020204030204" pitchFamily="34" charset="0"/>
                <a:cs typeface="Times New Roman" panose="02020603050405020304" pitchFamily="18" charset="0"/>
              </a:rPr>
              <a:t>currently </a:t>
            </a:r>
            <a:r>
              <a:rPr lang="en-US" b="1" dirty="0" smtClean="0">
                <a:latin typeface="Calibri" panose="020F0502020204030204" pitchFamily="34" charset="0"/>
                <a:ea typeface="Calibri" panose="020F0502020204030204" pitchFamily="34" charset="0"/>
                <a:cs typeface="Times New Roman" panose="02020603050405020304" pitchFamily="18" charset="0"/>
              </a:rPr>
              <a:t>13.8% </a:t>
            </a:r>
            <a:r>
              <a:rPr lang="en-US" b="1" dirty="0">
                <a:latin typeface="Calibri" panose="020F0502020204030204" pitchFamily="34" charset="0"/>
                <a:ea typeface="Calibri" panose="020F0502020204030204" pitchFamily="34" charset="0"/>
                <a:cs typeface="Times New Roman" panose="02020603050405020304" pitchFamily="18" charset="0"/>
              </a:rPr>
              <a:t>below the median</a:t>
            </a:r>
            <a:r>
              <a:rPr lang="en-US" dirty="0">
                <a:latin typeface="Calibri" panose="020F0502020204030204" pitchFamily="34" charset="0"/>
                <a:ea typeface="Calibri" panose="020F0502020204030204" pitchFamily="34" charset="0"/>
                <a:cs typeface="Times New Roman" panose="02020603050405020304" pitchFamily="18" charset="0"/>
              </a:rPr>
              <a:t> for the other nine community college districts in the Bay 10. Under the </a:t>
            </a:r>
            <a:r>
              <a:rPr lang="en-US" b="1" dirty="0">
                <a:latin typeface="Calibri" panose="020F0502020204030204" pitchFamily="34" charset="0"/>
                <a:ea typeface="Calibri" panose="020F0502020204030204" pitchFamily="34" charset="0"/>
                <a:cs typeface="Times New Roman" panose="02020603050405020304" pitchFamily="18" charset="0"/>
              </a:rPr>
              <a:t>District’s proposal</a:t>
            </a:r>
            <a:r>
              <a:rPr lang="en-US" dirty="0">
                <a:latin typeface="Calibri" panose="020F0502020204030204" pitchFamily="34" charset="0"/>
                <a:ea typeface="Calibri" panose="020F0502020204030204" pitchFamily="34" charset="0"/>
                <a:cs typeface="Times New Roman" panose="02020603050405020304" pitchFamily="18" charset="0"/>
              </a:rPr>
              <a:t>, in year two, they would still be </a:t>
            </a:r>
            <a:r>
              <a:rPr lang="en-US" dirty="0" smtClean="0">
                <a:latin typeface="Calibri" panose="020F0502020204030204" pitchFamily="34" charset="0"/>
                <a:ea typeface="Calibri" panose="020F0502020204030204" pitchFamily="34" charset="0"/>
                <a:cs typeface="Times New Roman" panose="02020603050405020304" pitchFamily="18" charset="0"/>
              </a:rPr>
              <a:t>5.5% </a:t>
            </a:r>
            <a:r>
              <a:rPr lang="en-US" dirty="0">
                <a:latin typeface="Calibri" panose="020F0502020204030204" pitchFamily="34" charset="0"/>
                <a:ea typeface="Calibri" panose="020F0502020204030204" pitchFamily="34" charset="0"/>
                <a:cs typeface="Times New Roman" panose="02020603050405020304" pitchFamily="18" charset="0"/>
              </a:rPr>
              <a:t>below the median and in three years, they would </a:t>
            </a:r>
            <a:r>
              <a:rPr lang="en-US" b="1" dirty="0">
                <a:latin typeface="Calibri" panose="020F0502020204030204" pitchFamily="34" charset="0"/>
                <a:ea typeface="Calibri" panose="020F0502020204030204" pitchFamily="34" charset="0"/>
                <a:cs typeface="Times New Roman" panose="02020603050405020304" pitchFamily="18" charset="0"/>
              </a:rPr>
              <a:t>still be </a:t>
            </a:r>
            <a:r>
              <a:rPr lang="en-US" b="1" dirty="0" smtClean="0">
                <a:latin typeface="Calibri" panose="020F0502020204030204" pitchFamily="34" charset="0"/>
                <a:ea typeface="Calibri" panose="020F0502020204030204" pitchFamily="34" charset="0"/>
                <a:cs typeface="Times New Roman" panose="02020603050405020304" pitchFamily="18" charset="0"/>
              </a:rPr>
              <a:t>9.6% </a:t>
            </a:r>
            <a:r>
              <a:rPr lang="en-US" b="1" dirty="0">
                <a:latin typeface="Calibri" panose="020F0502020204030204" pitchFamily="34" charset="0"/>
                <a:ea typeface="Calibri" panose="020F0502020204030204" pitchFamily="34" charset="0"/>
                <a:cs typeface="Times New Roman" panose="02020603050405020304" pitchFamily="18" charset="0"/>
              </a:rPr>
              <a:t>below that median</a:t>
            </a:r>
            <a:r>
              <a:rPr lang="en-US" dirty="0">
                <a:latin typeface="Calibri" panose="020F0502020204030204" pitchFamily="34" charset="0"/>
                <a:ea typeface="Calibri" panose="020F0502020204030204" pitchFamily="34" charset="0"/>
                <a:cs typeface="Times New Roman" panose="02020603050405020304" pitchFamily="18" charset="0"/>
              </a:rPr>
              <a:t>. Under the </a:t>
            </a:r>
            <a:r>
              <a:rPr lang="en-US" b="1" dirty="0">
                <a:latin typeface="Calibri" panose="020F0502020204030204" pitchFamily="34" charset="0"/>
                <a:ea typeface="Calibri" panose="020F0502020204030204" pitchFamily="34" charset="0"/>
                <a:cs typeface="Times New Roman" panose="02020603050405020304" pitchFamily="18" charset="0"/>
              </a:rPr>
              <a:t>AFT proposal</a:t>
            </a:r>
            <a:r>
              <a:rPr lang="en-US" dirty="0">
                <a:latin typeface="Calibri" panose="020F0502020204030204" pitchFamily="34" charset="0"/>
                <a:ea typeface="Calibri" panose="020F0502020204030204" pitchFamily="34" charset="0"/>
                <a:cs typeface="Times New Roman" panose="02020603050405020304" pitchFamily="18" charset="0"/>
              </a:rPr>
              <a:t>, this faculty member would </a:t>
            </a:r>
            <a:r>
              <a:rPr lang="en-US" dirty="0" smtClean="0">
                <a:latin typeface="Calibri" panose="020F0502020204030204" pitchFamily="34" charset="0"/>
                <a:ea typeface="Calibri" panose="020F0502020204030204" pitchFamily="34" charset="0"/>
                <a:cs typeface="Times New Roman" panose="02020603050405020304" pitchFamily="18" charset="0"/>
              </a:rPr>
              <a:t>be 2.5% </a:t>
            </a:r>
            <a:r>
              <a:rPr lang="en-US" dirty="0">
                <a:latin typeface="Calibri" panose="020F0502020204030204" pitchFamily="34" charset="0"/>
                <a:ea typeface="Calibri" panose="020F0502020204030204" pitchFamily="34" charset="0"/>
                <a:cs typeface="Times New Roman" panose="02020603050405020304" pitchFamily="18" charset="0"/>
              </a:rPr>
              <a:t>below the Bay 10 median in year 2, and would </a:t>
            </a:r>
            <a:r>
              <a:rPr lang="en-US" b="1" dirty="0">
                <a:latin typeface="Calibri" panose="020F0502020204030204" pitchFamily="34" charset="0"/>
                <a:ea typeface="Calibri" panose="020F0502020204030204" pitchFamily="34" charset="0"/>
                <a:cs typeface="Times New Roman" panose="02020603050405020304" pitchFamily="18" charset="0"/>
              </a:rPr>
              <a:t>be </a:t>
            </a:r>
            <a:r>
              <a:rPr lang="en-US" b="1" dirty="0" smtClean="0">
                <a:latin typeface="Calibri" panose="020F0502020204030204" pitchFamily="34" charset="0"/>
                <a:ea typeface="Calibri" panose="020F0502020204030204" pitchFamily="34" charset="0"/>
                <a:cs typeface="Times New Roman" panose="02020603050405020304" pitchFamily="18" charset="0"/>
              </a:rPr>
              <a:t>1.4% </a:t>
            </a:r>
            <a:r>
              <a:rPr lang="en-US" b="1" dirty="0">
                <a:latin typeface="Calibri" panose="020F0502020204030204" pitchFamily="34" charset="0"/>
                <a:ea typeface="Calibri" panose="020F0502020204030204" pitchFamily="34" charset="0"/>
                <a:cs typeface="Times New Roman" panose="02020603050405020304" pitchFamily="18" charset="0"/>
              </a:rPr>
              <a:t>above that median</a:t>
            </a:r>
            <a:r>
              <a:rPr lang="en-US" dirty="0">
                <a:latin typeface="Calibri" panose="020F0502020204030204" pitchFamily="34" charset="0"/>
                <a:ea typeface="Calibri" panose="020F0502020204030204" pitchFamily="34" charset="0"/>
                <a:cs typeface="Times New Roman" panose="02020603050405020304" pitchFamily="18" charset="0"/>
              </a:rPr>
              <a:t> in year three of the contract.</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3020818902"/>
              </p:ext>
            </p:extLst>
          </p:nvPr>
        </p:nvGraphicFramePr>
        <p:xfrm>
          <a:off x="615043" y="700489"/>
          <a:ext cx="6547757" cy="3452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8639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smtClean="0">
                <a:latin typeface="Calibri" panose="020F0502020204030204" pitchFamily="34" charset="0"/>
              </a:rPr>
              <a:t>Figure 2d</a:t>
            </a:r>
            <a:endParaRPr lang="en-US" sz="1800" dirty="0"/>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
        <p:nvSpPr>
          <p:cNvPr id="5" name="Rectangle 4"/>
          <p:cNvSpPr/>
          <p:nvPr/>
        </p:nvSpPr>
        <p:spPr>
          <a:xfrm>
            <a:off x="391886" y="4193162"/>
            <a:ext cx="8360228" cy="1754326"/>
          </a:xfrm>
          <a:prstGeom prst="rect">
            <a:avLst/>
          </a:prstGeom>
        </p:spPr>
        <p:txBody>
          <a:bodyPr wrap="square">
            <a:spAutoFit/>
          </a:bodyPr>
          <a:lstStyle/>
          <a:p>
            <a:pPr marL="17145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CCSF Column </a:t>
            </a:r>
            <a:r>
              <a:rPr lang="en-US" dirty="0" smtClean="0">
                <a:latin typeface="Calibri" panose="020F0502020204030204" pitchFamily="34" charset="0"/>
                <a:ea typeface="Calibri" panose="020F0502020204030204" pitchFamily="34" charset="0"/>
                <a:cs typeface="Times New Roman" panose="02020603050405020304" pitchFamily="18" charset="0"/>
              </a:rPr>
              <a:t>F+45, </a:t>
            </a:r>
            <a:r>
              <a:rPr lang="en-US" dirty="0">
                <a:latin typeface="Calibri" panose="020F0502020204030204" pitchFamily="34" charset="0"/>
                <a:ea typeface="Calibri" panose="020F0502020204030204" pitchFamily="34" charset="0"/>
                <a:cs typeface="Times New Roman" panose="02020603050405020304" pitchFamily="18" charset="0"/>
              </a:rPr>
              <a:t>step 16 salary is </a:t>
            </a:r>
            <a:r>
              <a:rPr lang="en-US" b="1" dirty="0">
                <a:latin typeface="Calibri" panose="020F0502020204030204" pitchFamily="34" charset="0"/>
                <a:ea typeface="Calibri" panose="020F0502020204030204" pitchFamily="34" charset="0"/>
                <a:cs typeface="Times New Roman" panose="02020603050405020304" pitchFamily="18" charset="0"/>
              </a:rPr>
              <a:t>currently </a:t>
            </a:r>
            <a:r>
              <a:rPr lang="en-US" b="1" dirty="0" smtClean="0">
                <a:latin typeface="Calibri" panose="020F0502020204030204" pitchFamily="34" charset="0"/>
                <a:ea typeface="Calibri" panose="020F0502020204030204" pitchFamily="34" charset="0"/>
                <a:cs typeface="Times New Roman" panose="02020603050405020304" pitchFamily="18" charset="0"/>
              </a:rPr>
              <a:t>15.1% </a:t>
            </a:r>
            <a:r>
              <a:rPr lang="en-US" b="1" dirty="0">
                <a:latin typeface="Calibri" panose="020F0502020204030204" pitchFamily="34" charset="0"/>
                <a:ea typeface="Calibri" panose="020F0502020204030204" pitchFamily="34" charset="0"/>
                <a:cs typeface="Times New Roman" panose="02020603050405020304" pitchFamily="18" charset="0"/>
              </a:rPr>
              <a:t>below the median</a:t>
            </a:r>
            <a:r>
              <a:rPr lang="en-US" dirty="0">
                <a:latin typeface="Calibri" panose="020F0502020204030204" pitchFamily="34" charset="0"/>
                <a:ea typeface="Calibri" panose="020F0502020204030204" pitchFamily="34" charset="0"/>
                <a:cs typeface="Times New Roman" panose="02020603050405020304" pitchFamily="18" charset="0"/>
              </a:rPr>
              <a:t> for the other nine community college districts in the Bay 10. Under the </a:t>
            </a:r>
            <a:r>
              <a:rPr lang="en-US" b="1" dirty="0">
                <a:latin typeface="Calibri" panose="020F0502020204030204" pitchFamily="34" charset="0"/>
                <a:ea typeface="Calibri" panose="020F0502020204030204" pitchFamily="34" charset="0"/>
                <a:cs typeface="Times New Roman" panose="02020603050405020304" pitchFamily="18" charset="0"/>
              </a:rPr>
              <a:t>District’s proposal</a:t>
            </a:r>
            <a:r>
              <a:rPr lang="en-US" dirty="0">
                <a:latin typeface="Calibri" panose="020F0502020204030204" pitchFamily="34" charset="0"/>
                <a:ea typeface="Calibri" panose="020F0502020204030204" pitchFamily="34" charset="0"/>
                <a:cs typeface="Times New Roman" panose="02020603050405020304" pitchFamily="18" charset="0"/>
              </a:rPr>
              <a:t>, in year two, they would still </a:t>
            </a:r>
            <a:r>
              <a:rPr lang="en-US" dirty="0" smtClean="0">
                <a:latin typeface="Calibri" panose="020F0502020204030204" pitchFamily="34" charset="0"/>
                <a:ea typeface="Calibri" panose="020F0502020204030204" pitchFamily="34" charset="0"/>
                <a:cs typeface="Times New Roman" panose="02020603050405020304" pitchFamily="18" charset="0"/>
              </a:rPr>
              <a:t>be7.0% </a:t>
            </a:r>
            <a:r>
              <a:rPr lang="en-US" dirty="0">
                <a:latin typeface="Calibri" panose="020F0502020204030204" pitchFamily="34" charset="0"/>
                <a:ea typeface="Calibri" panose="020F0502020204030204" pitchFamily="34" charset="0"/>
                <a:cs typeface="Times New Roman" panose="02020603050405020304" pitchFamily="18" charset="0"/>
              </a:rPr>
              <a:t>below the median and in three years, they would </a:t>
            </a:r>
            <a:r>
              <a:rPr lang="en-US" b="1" dirty="0">
                <a:latin typeface="Calibri" panose="020F0502020204030204" pitchFamily="34" charset="0"/>
                <a:ea typeface="Calibri" panose="020F0502020204030204" pitchFamily="34" charset="0"/>
                <a:cs typeface="Times New Roman" panose="02020603050405020304" pitchFamily="18" charset="0"/>
              </a:rPr>
              <a:t>still be </a:t>
            </a:r>
            <a:r>
              <a:rPr lang="en-US" b="1" dirty="0" smtClean="0">
                <a:latin typeface="Calibri" panose="020F0502020204030204" pitchFamily="34" charset="0"/>
                <a:ea typeface="Calibri" panose="020F0502020204030204" pitchFamily="34" charset="0"/>
                <a:cs typeface="Times New Roman" panose="02020603050405020304" pitchFamily="18" charset="0"/>
              </a:rPr>
              <a:t>10.9% </a:t>
            </a:r>
            <a:r>
              <a:rPr lang="en-US" b="1" dirty="0">
                <a:latin typeface="Calibri" panose="020F0502020204030204" pitchFamily="34" charset="0"/>
                <a:ea typeface="Calibri" panose="020F0502020204030204" pitchFamily="34" charset="0"/>
                <a:cs typeface="Times New Roman" panose="02020603050405020304" pitchFamily="18" charset="0"/>
              </a:rPr>
              <a:t>below that median</a:t>
            </a:r>
            <a:r>
              <a:rPr lang="en-US" dirty="0">
                <a:latin typeface="Calibri" panose="020F0502020204030204" pitchFamily="34" charset="0"/>
                <a:ea typeface="Calibri" panose="020F0502020204030204" pitchFamily="34" charset="0"/>
                <a:cs typeface="Times New Roman" panose="02020603050405020304" pitchFamily="18" charset="0"/>
              </a:rPr>
              <a:t>. Under the </a:t>
            </a:r>
            <a:r>
              <a:rPr lang="en-US" b="1" dirty="0">
                <a:latin typeface="Calibri" panose="020F0502020204030204" pitchFamily="34" charset="0"/>
                <a:ea typeface="Calibri" panose="020F0502020204030204" pitchFamily="34" charset="0"/>
                <a:cs typeface="Times New Roman" panose="02020603050405020304" pitchFamily="18" charset="0"/>
              </a:rPr>
              <a:t>AFT proposal</a:t>
            </a:r>
            <a:r>
              <a:rPr lang="en-US" dirty="0">
                <a:latin typeface="Calibri" panose="020F0502020204030204" pitchFamily="34" charset="0"/>
                <a:ea typeface="Calibri" panose="020F0502020204030204" pitchFamily="34" charset="0"/>
                <a:cs typeface="Times New Roman" panose="02020603050405020304" pitchFamily="18" charset="0"/>
              </a:rPr>
              <a:t>, this faculty member would </a:t>
            </a:r>
            <a:r>
              <a:rPr lang="en-US" dirty="0" smtClean="0">
                <a:latin typeface="Calibri" panose="020F0502020204030204" pitchFamily="34" charset="0"/>
                <a:ea typeface="Calibri" panose="020F0502020204030204" pitchFamily="34" charset="0"/>
                <a:cs typeface="Times New Roman" panose="02020603050405020304" pitchFamily="18" charset="0"/>
              </a:rPr>
              <a:t>be 4.0% </a:t>
            </a:r>
            <a:r>
              <a:rPr lang="en-US" dirty="0">
                <a:latin typeface="Calibri" panose="020F0502020204030204" pitchFamily="34" charset="0"/>
                <a:ea typeface="Calibri" panose="020F0502020204030204" pitchFamily="34" charset="0"/>
                <a:cs typeface="Times New Roman" panose="02020603050405020304" pitchFamily="18" charset="0"/>
              </a:rPr>
              <a:t>below the Bay 10 median in year 2, and would </a:t>
            </a:r>
            <a:r>
              <a:rPr lang="en-US" b="1" dirty="0">
                <a:latin typeface="Calibri" panose="020F0502020204030204" pitchFamily="34" charset="0"/>
                <a:ea typeface="Calibri" panose="020F0502020204030204" pitchFamily="34" charset="0"/>
                <a:cs typeface="Times New Roman" panose="02020603050405020304" pitchFamily="18" charset="0"/>
              </a:rPr>
              <a:t>be </a:t>
            </a:r>
            <a:r>
              <a:rPr lang="en-US" b="1" dirty="0" smtClean="0">
                <a:latin typeface="Calibri" panose="020F0502020204030204" pitchFamily="34" charset="0"/>
                <a:ea typeface="Calibri" panose="020F0502020204030204" pitchFamily="34" charset="0"/>
                <a:cs typeface="Times New Roman" panose="02020603050405020304" pitchFamily="18" charset="0"/>
              </a:rPr>
              <a:t>0.2% below </a:t>
            </a:r>
            <a:r>
              <a:rPr lang="en-US" b="1" dirty="0">
                <a:latin typeface="Calibri" panose="020F0502020204030204" pitchFamily="34" charset="0"/>
                <a:ea typeface="Calibri" panose="020F0502020204030204" pitchFamily="34" charset="0"/>
                <a:cs typeface="Times New Roman" panose="02020603050405020304" pitchFamily="18" charset="0"/>
              </a:rPr>
              <a:t>that median</a:t>
            </a:r>
            <a:r>
              <a:rPr lang="en-US" dirty="0">
                <a:latin typeface="Calibri" panose="020F0502020204030204" pitchFamily="34" charset="0"/>
                <a:ea typeface="Calibri" panose="020F0502020204030204" pitchFamily="34" charset="0"/>
                <a:cs typeface="Times New Roman" panose="02020603050405020304" pitchFamily="18" charset="0"/>
              </a:rPr>
              <a:t> in year three of the contract.</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3593646964"/>
              </p:ext>
            </p:extLst>
          </p:nvPr>
        </p:nvGraphicFramePr>
        <p:xfrm>
          <a:off x="602797" y="685798"/>
          <a:ext cx="7131503" cy="34262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2246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81404"/>
          </a:xfrm>
        </p:spPr>
        <p:txBody>
          <a:bodyPr>
            <a:normAutofit fontScale="40000" lnSpcReduction="20000"/>
          </a:bodyPr>
          <a:lstStyle/>
          <a:p>
            <a:pPr marL="0" indent="0">
              <a:buNone/>
            </a:pPr>
            <a:r>
              <a:rPr lang="en-US" sz="4500" dirty="0" smtClean="0">
                <a:latin typeface="Calibri" panose="020F0502020204030204" pitchFamily="34" charset="0"/>
              </a:rPr>
              <a:t>Figure 3 provides detail on all of the salary steps and columns.</a:t>
            </a:r>
          </a:p>
          <a:p>
            <a:pPr marL="0" indent="0">
              <a:buNone/>
            </a:pPr>
            <a:endParaRPr lang="en-US" sz="1800" dirty="0"/>
          </a:p>
          <a:p>
            <a:pPr marL="82296" indent="0">
              <a:buNone/>
            </a:pPr>
            <a:r>
              <a:rPr lang="en-US" sz="3000" b="1" u="sng" dirty="0" smtClean="0"/>
              <a:t>Amount </a:t>
            </a:r>
            <a:r>
              <a:rPr lang="en-US" sz="3000" b="1" u="sng" dirty="0"/>
              <a:t>by which CCSF Full time faculty salaries are below the Bay 10 median salary </a:t>
            </a:r>
            <a:endParaRPr lang="en-US" sz="3000" u="sng" dirty="0"/>
          </a:p>
          <a:p>
            <a:pPr marL="82296" indent="0">
              <a:buNone/>
            </a:pPr>
            <a:r>
              <a:rPr lang="en-US" dirty="0"/>
              <a:t>			</a:t>
            </a:r>
            <a:r>
              <a:rPr lang="en-US" b="1" dirty="0"/>
              <a:t>	</a:t>
            </a:r>
            <a:endParaRPr lang="en-US" dirty="0"/>
          </a:p>
          <a:p>
            <a:pPr marL="82296" indent="0">
              <a:buNone/>
            </a:pPr>
            <a:r>
              <a:rPr lang="en-US" b="1" dirty="0"/>
              <a:t>	Column	Column	Column	Column	Column	Column</a:t>
            </a:r>
            <a:endParaRPr lang="en-US" dirty="0"/>
          </a:p>
          <a:p>
            <a:pPr marL="82296" indent="0">
              <a:buNone/>
            </a:pPr>
            <a:r>
              <a:rPr lang="en-US" b="1" u="sng" dirty="0"/>
              <a:t>Step	</a:t>
            </a:r>
            <a:r>
              <a:rPr lang="en-US" b="1" u="sng" dirty="0" smtClean="0"/>
              <a:t>      E</a:t>
            </a:r>
            <a:r>
              <a:rPr lang="en-US" b="1" u="sng" dirty="0"/>
              <a:t>	</a:t>
            </a:r>
            <a:r>
              <a:rPr lang="en-US" b="1" u="sng" dirty="0" smtClean="0"/>
              <a:t>     F</a:t>
            </a:r>
            <a:r>
              <a:rPr lang="en-US" b="1" u="sng" dirty="0"/>
              <a:t>	</a:t>
            </a:r>
            <a:r>
              <a:rPr lang="en-US" b="1" u="sng" dirty="0" smtClean="0"/>
              <a:t>  F </a:t>
            </a:r>
            <a:r>
              <a:rPr lang="en-US" b="1" u="sng" dirty="0"/>
              <a:t>+15	</a:t>
            </a:r>
            <a:r>
              <a:rPr lang="en-US" b="1" u="sng" dirty="0" smtClean="0"/>
              <a:t>  F </a:t>
            </a:r>
            <a:r>
              <a:rPr lang="en-US" b="1" u="sng" dirty="0"/>
              <a:t>+30	</a:t>
            </a:r>
            <a:r>
              <a:rPr lang="en-US" b="1" u="sng" dirty="0" smtClean="0"/>
              <a:t>  F </a:t>
            </a:r>
            <a:r>
              <a:rPr lang="en-US" b="1" u="sng" dirty="0"/>
              <a:t>+45	G - PhD</a:t>
            </a:r>
            <a:endParaRPr lang="en-US" dirty="0"/>
          </a:p>
          <a:p>
            <a:pPr marL="82296" indent="0">
              <a:buNone/>
            </a:pPr>
            <a:r>
              <a:rPr lang="en-US" b="1" dirty="0"/>
              <a:t> </a:t>
            </a:r>
            <a:endParaRPr lang="en-US" dirty="0"/>
          </a:p>
          <a:p>
            <a:pPr marL="82296" indent="0">
              <a:buNone/>
            </a:pPr>
            <a:r>
              <a:rPr lang="en-US" dirty="0"/>
              <a:t>1	-$5,360	-$6,200	-$5,320	-$7,300	-$7,430	-$10,310</a:t>
            </a:r>
          </a:p>
          <a:p>
            <a:pPr marL="82296" indent="0">
              <a:buNone/>
            </a:pPr>
            <a:r>
              <a:rPr lang="en-US" dirty="0"/>
              <a:t>2	-$4,110	-$6,410	-$5,420	-$7,290	-$6,270	-$10,160</a:t>
            </a:r>
          </a:p>
          <a:p>
            <a:pPr marL="82296" indent="0">
              <a:buNone/>
            </a:pPr>
            <a:r>
              <a:rPr lang="en-US" dirty="0"/>
              <a:t>3	-$3,950	-$6,650	-$5,460	-$7,530	-$6,350	-$10,290</a:t>
            </a:r>
          </a:p>
          <a:p>
            <a:pPr marL="82296" indent="0">
              <a:buNone/>
            </a:pPr>
            <a:r>
              <a:rPr lang="en-US" dirty="0"/>
              <a:t>4	-$3,970	-$6,750	-$5,570	-$7,760	-$6,720	-$10,500</a:t>
            </a:r>
          </a:p>
          <a:p>
            <a:pPr marL="82296" indent="0">
              <a:buNone/>
            </a:pPr>
            <a:r>
              <a:rPr lang="en-US" dirty="0"/>
              <a:t>5	-$4,010	-$6,850	-$5,660	-$7,910	-$7,080	-$10,700</a:t>
            </a:r>
          </a:p>
          <a:p>
            <a:pPr marL="82296" indent="0">
              <a:buNone/>
            </a:pPr>
            <a:r>
              <a:rPr lang="en-US" dirty="0"/>
              <a:t>6	-$4,170	-$6,950	-$5,760	-$8,060	-$7,440	-$10,900</a:t>
            </a:r>
          </a:p>
          <a:p>
            <a:pPr marL="82296" indent="0">
              <a:buNone/>
            </a:pPr>
            <a:r>
              <a:rPr lang="en-US" dirty="0"/>
              <a:t>7	-$4,490	-$7,050	-$5,860	-$8,210	-$7,820	-$11,110</a:t>
            </a:r>
          </a:p>
          <a:p>
            <a:pPr marL="82296" indent="0">
              <a:buNone/>
            </a:pPr>
            <a:r>
              <a:rPr lang="en-US" dirty="0"/>
              <a:t>8	-$4,860	-$7,150	-$6,040	-$8,360	-$8,130	-$11,310</a:t>
            </a:r>
          </a:p>
          <a:p>
            <a:pPr marL="82296" indent="0">
              <a:buNone/>
            </a:pPr>
            <a:r>
              <a:rPr lang="en-US" dirty="0"/>
              <a:t>9	-$5,220	-$7,250	-$6,420	-$8,510	-$8,470	-$11,510</a:t>
            </a:r>
          </a:p>
          <a:p>
            <a:pPr marL="82296" indent="0">
              <a:buNone/>
            </a:pPr>
            <a:r>
              <a:rPr lang="en-US" dirty="0"/>
              <a:t>10	-$5,580	-$7,010	-$6,740	-$8,670	-$8,840	-$11,720</a:t>
            </a:r>
          </a:p>
          <a:p>
            <a:pPr marL="82296" indent="0">
              <a:buNone/>
            </a:pPr>
            <a:r>
              <a:rPr lang="en-US" dirty="0"/>
              <a:t>11	-$6,430	-$6,550	-$7,070	-$9,040	-$9,200	-$11,920</a:t>
            </a:r>
          </a:p>
          <a:p>
            <a:pPr marL="82296" indent="0">
              <a:buNone/>
            </a:pPr>
            <a:r>
              <a:rPr lang="en-US" dirty="0"/>
              <a:t>12	-$5,430	-$7,170	-$7,440	-$9,400	-$9,530	-$12,120</a:t>
            </a:r>
          </a:p>
          <a:p>
            <a:pPr marL="82296" indent="0">
              <a:buNone/>
            </a:pPr>
            <a:r>
              <a:rPr lang="en-US" dirty="0"/>
              <a:t>13	-$4,440	-$5,890	-$6,360	-$9,230	-$9,860	-$12,400</a:t>
            </a:r>
          </a:p>
          <a:p>
            <a:pPr marL="82296" indent="0">
              <a:buNone/>
            </a:pPr>
            <a:r>
              <a:rPr lang="en-US" dirty="0"/>
              <a:t>14	-$3,510	-$4,600	-$5,080	-$8,740	-$8,330	-$12,530</a:t>
            </a:r>
          </a:p>
          <a:p>
            <a:pPr marL="82296" indent="0">
              <a:buNone/>
            </a:pPr>
            <a:r>
              <a:rPr lang="en-US" dirty="0"/>
              <a:t>15	-$2,320	-$3,320	-$3,800	-$7,510	-$6,320	-$11,400</a:t>
            </a:r>
          </a:p>
          <a:p>
            <a:pPr marL="82296" indent="0">
              <a:buNone/>
            </a:pPr>
            <a:r>
              <a:rPr lang="en-US" dirty="0"/>
              <a:t>16	-$1,140	-$2,080	-$2,520	-$6,280	-$5,090	-$10,230</a:t>
            </a:r>
          </a:p>
          <a:p>
            <a:pPr marL="82296" indent="0">
              <a:buNone/>
            </a:pPr>
            <a:r>
              <a:rPr lang="en-US" dirty="0"/>
              <a:t>17	-$1,140	-$2,840	-$3,270	-$7,050	-$6,230	-$11,170</a:t>
            </a:r>
          </a:p>
          <a:p>
            <a:pPr marL="82296" indent="0">
              <a:buNone/>
            </a:pPr>
            <a:r>
              <a:rPr lang="en-US" dirty="0"/>
              <a:t>18	-$1,180	-$2,840	-$3,270	-$8,240	-$7,400	-$11,170</a:t>
            </a:r>
          </a:p>
          <a:p>
            <a:pPr marL="82296" indent="0">
              <a:buNone/>
            </a:pPr>
            <a:r>
              <a:rPr lang="en-US" dirty="0"/>
              <a:t>19	-$2,130	-$2,840	-$3,270	-$8,240	-$8,150	-$11,170</a:t>
            </a:r>
          </a:p>
          <a:p>
            <a:pPr marL="82296" indent="0">
              <a:buNone/>
            </a:pPr>
            <a:r>
              <a:rPr lang="en-US" dirty="0"/>
              <a:t>20	-$3,070	-$3,720	-$3,270	-$8,240	-$8,150	-$12,550</a:t>
            </a:r>
          </a:p>
          <a:p>
            <a:pPr marL="82296" indent="0">
              <a:buNone/>
            </a:pPr>
            <a:r>
              <a:rPr lang="en-US" dirty="0"/>
              <a:t>21	-$4,350	-$4,930	-$4,490	-$8,470	-$9,100	-$12,660</a:t>
            </a:r>
          </a:p>
          <a:p>
            <a:pPr marL="82296" indent="0">
              <a:buNone/>
            </a:pPr>
            <a:r>
              <a:rPr lang="en-US" dirty="0"/>
              <a:t>22	-$5,560	-$6,140	-$4,950	-$9,340	-$9,670	-$13,450</a:t>
            </a:r>
          </a:p>
          <a:p>
            <a:pPr marL="82296" indent="0">
              <a:buNone/>
            </a:pPr>
            <a:r>
              <a:rPr lang="en-US" dirty="0"/>
              <a:t>23	-$6,770	-$7,350	-$6,160	-$9,870	-$10,740	-$14,220</a:t>
            </a:r>
          </a:p>
          <a:p>
            <a:pPr marL="82296" indent="0">
              <a:buNone/>
            </a:pPr>
            <a:r>
              <a:rPr lang="en-US" dirty="0"/>
              <a:t>24	-$7,590	-$8,560	-$8,990	-$11,090	-$12,240	-$15,430</a:t>
            </a:r>
          </a:p>
          <a:p>
            <a:pPr marL="82296" indent="0">
              <a:buNone/>
            </a:pPr>
            <a:r>
              <a:rPr lang="en-US" dirty="0"/>
              <a:t>25	-$8,310	-$9,770	-$10,200	-$12,300	-$13,620	-$18,030</a:t>
            </a:r>
          </a:p>
          <a:p>
            <a:pPr marL="82296" indent="0">
              <a:buNone/>
            </a:pPr>
            <a:r>
              <a:rPr lang="en-US" dirty="0"/>
              <a:t>26	-$8,310	-$9,770	-$10,200	-$12,300	-$13,620	-$18,030</a:t>
            </a:r>
          </a:p>
          <a:p>
            <a:pPr marL="82296" indent="0">
              <a:buNone/>
            </a:pPr>
            <a:r>
              <a:rPr lang="en-US" dirty="0"/>
              <a:t>27	-$8,310	-$9,770	-$11,890	-$14,050	-$15,930	-$18,030</a:t>
            </a:r>
          </a:p>
          <a:p>
            <a:pPr marL="82296" indent="0">
              <a:buNone/>
            </a:pPr>
            <a:r>
              <a:rPr lang="en-US" dirty="0"/>
              <a:t>28	-$8,310	-$9,770	-$11,890	-$14,050	-$15,930	-$18,770</a:t>
            </a:r>
          </a:p>
          <a:p>
            <a:pPr marL="82296" indent="0">
              <a:buNone/>
            </a:pPr>
            <a:r>
              <a:rPr lang="en-US" dirty="0"/>
              <a:t>29	-$8,310	-$9,770	-$11,890	-$14,050	-$15,930	-$18,770</a:t>
            </a:r>
          </a:p>
          <a:p>
            <a:pPr marL="82296" indent="0">
              <a:buNone/>
            </a:pPr>
            <a:r>
              <a:rPr lang="en-US" dirty="0"/>
              <a:t>30	-$8,310	-$9,770	-$11,890	-$14,050	-$15,930	</a:t>
            </a:r>
            <a:r>
              <a:rPr lang="en-US" dirty="0">
                <a:solidFill>
                  <a:srgbClr val="FF0000"/>
                </a:solidFill>
              </a:rPr>
              <a:t>-$20,160</a:t>
            </a:r>
          </a:p>
          <a:p>
            <a:pPr marL="0" indent="0">
              <a:buNone/>
            </a:pPr>
            <a:endParaRPr lang="en-US" sz="750" dirty="0"/>
          </a:p>
        </p:txBody>
      </p:sp>
      <p:sp>
        <p:nvSpPr>
          <p:cNvPr id="2" name="Title 1"/>
          <p:cNvSpPr>
            <a:spLocks noGrp="1"/>
          </p:cNvSpPr>
          <p:nvPr>
            <p:ph type="title"/>
          </p:nvPr>
        </p:nvSpPr>
        <p:spPr>
          <a:xfrm>
            <a:off x="2294906" y="5885600"/>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437485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557" y="340425"/>
            <a:ext cx="7944592" cy="5504213"/>
          </a:xfrm>
        </p:spPr>
        <p:txBody>
          <a:bodyPr>
            <a:normAutofit/>
          </a:bodyPr>
          <a:lstStyle/>
          <a:p>
            <a:pPr marL="0" indent="0">
              <a:buNone/>
            </a:pPr>
            <a:r>
              <a:rPr lang="en-US" sz="1800" dirty="0" smtClean="0">
                <a:latin typeface="Calibri" panose="020F0502020204030204" pitchFamily="34" charset="0"/>
              </a:rPr>
              <a:t>Summary</a:t>
            </a:r>
            <a:r>
              <a:rPr lang="en-US" sz="1800" dirty="0" smtClean="0"/>
              <a:t> of Figure 3</a:t>
            </a:r>
          </a:p>
          <a:p>
            <a:pPr marL="0" indent="0">
              <a:buNone/>
            </a:pPr>
            <a:endParaRPr lang="en-US" sz="1800" dirty="0"/>
          </a:p>
          <a:p>
            <a:pPr marL="0" indent="0">
              <a:buNone/>
            </a:pP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r>
              <a:rPr lang="en-US" sz="2000" dirty="0" smtClean="0">
                <a:latin typeface="Calibri" panose="020F0502020204030204" pitchFamily="34" charset="0"/>
              </a:rPr>
              <a:t>The column with the largest shortfall is column G.  This column also includes the largest percentage of faculty at CCSF, 35.5%.  This single cell with the largest </a:t>
            </a:r>
            <a:r>
              <a:rPr lang="en-US" sz="1800" dirty="0" smtClean="0">
                <a:latin typeface="Calibri" panose="020F0502020204030204" pitchFamily="34" charset="0"/>
              </a:rPr>
              <a:t>shortfall</a:t>
            </a:r>
            <a:r>
              <a:rPr lang="en-US" sz="2000" dirty="0" smtClean="0">
                <a:latin typeface="Calibri" panose="020F0502020204030204" pitchFamily="34" charset="0"/>
              </a:rPr>
              <a:t>, Column G, step 16, has the highest percentage of the faculty than any other single cell, 3.3%.</a:t>
            </a:r>
          </a:p>
          <a:p>
            <a:pPr marL="0" indent="0">
              <a:buNone/>
            </a:pPr>
            <a:endParaRPr lang="en-US" sz="2000" dirty="0">
              <a:latin typeface="Calibri" panose="020F0502020204030204" pitchFamily="34" charset="0"/>
            </a:endParaRPr>
          </a:p>
          <a:p>
            <a:pPr marL="0" indent="0">
              <a:buNone/>
            </a:pPr>
            <a:r>
              <a:rPr lang="en-US" sz="1100" dirty="0" smtClean="0">
                <a:latin typeface="Calibri" panose="020F0502020204030204" pitchFamily="34" charset="0"/>
              </a:rPr>
              <a:t>*Note: this row reflects the correct values, which are different than those shown in Exhibit M.</a:t>
            </a:r>
            <a:endParaRPr lang="en-US" sz="1100" dirty="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6" name="Picture 5"/>
          <p:cNvPicPr>
            <a:picLocks noChangeAspect="1"/>
          </p:cNvPicPr>
          <p:nvPr/>
        </p:nvPicPr>
        <p:blipFill>
          <a:blip r:embed="rId2"/>
          <a:stretch>
            <a:fillRect/>
          </a:stretch>
        </p:blipFill>
        <p:spPr>
          <a:xfrm>
            <a:off x="848204" y="889237"/>
            <a:ext cx="7211516" cy="2305720"/>
          </a:xfrm>
          <a:prstGeom prst="rect">
            <a:avLst/>
          </a:prstGeom>
        </p:spPr>
      </p:pic>
    </p:spTree>
    <p:extLst>
      <p:ext uri="{BB962C8B-B14F-4D97-AF65-F5344CB8AC3E}">
        <p14:creationId xmlns:p14="http://schemas.microsoft.com/office/powerpoint/2010/main" val="4171955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TotalTime>
  <Words>1372</Words>
  <Application>Microsoft Office PowerPoint</Application>
  <PresentationFormat>On-screen Show (4:3)</PresentationFormat>
  <Paragraphs>169</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Concourse</vt:lpstr>
      <vt:lpstr>1_Concourse</vt:lpstr>
      <vt:lpstr>Comparing  the AFT and District salary proposals</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compensation at CCSF</dc:title>
  <dc:creator>DougOrr</dc:creator>
  <cp:lastModifiedBy>Chris</cp:lastModifiedBy>
  <cp:revision>18</cp:revision>
  <cp:lastPrinted>2016-06-05T19:00:48Z</cp:lastPrinted>
  <dcterms:created xsi:type="dcterms:W3CDTF">2016-06-04T19:31:49Z</dcterms:created>
  <dcterms:modified xsi:type="dcterms:W3CDTF">2016-06-05T19:01:39Z</dcterms:modified>
</cp:coreProperties>
</file>