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9"/>
  </p:notesMasterIdLst>
  <p:handoutMasterIdLst>
    <p:handoutMasterId r:id="rId20"/>
  </p:handoutMasterIdLst>
  <p:sldIdLst>
    <p:sldId id="256" r:id="rId2"/>
    <p:sldId id="299" r:id="rId3"/>
    <p:sldId id="301" r:id="rId4"/>
    <p:sldId id="333" r:id="rId5"/>
    <p:sldId id="353" r:id="rId6"/>
    <p:sldId id="354" r:id="rId7"/>
    <p:sldId id="355" r:id="rId8"/>
    <p:sldId id="361" r:id="rId9"/>
    <p:sldId id="377" r:id="rId10"/>
    <p:sldId id="362" r:id="rId11"/>
    <p:sldId id="363" r:id="rId12"/>
    <p:sldId id="383" r:id="rId13"/>
    <p:sldId id="378" r:id="rId14"/>
    <p:sldId id="379" r:id="rId15"/>
    <p:sldId id="380" r:id="rId16"/>
    <p:sldId id="384" r:id="rId17"/>
    <p:sldId id="385" r:id="rId18"/>
  </p:sldIdLst>
  <p:sldSz cx="9144000" cy="6858000" type="screen4x3"/>
  <p:notesSz cx="9601200" cy="7315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4" d="100"/>
          <a:sy n="84" d="100"/>
        </p:scale>
        <p:origin x="570"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160520" cy="365760"/>
          </a:xfrm>
          <a:prstGeom prst="rect">
            <a:avLst/>
          </a:prstGeom>
        </p:spPr>
        <p:txBody>
          <a:bodyPr vert="horz" lIns="96655" tIns="48327" rIns="96655" bIns="48327" rtlCol="0"/>
          <a:lstStyle>
            <a:lvl1pPr algn="l">
              <a:defRPr sz="1200"/>
            </a:lvl1pPr>
          </a:lstStyle>
          <a:p>
            <a:endParaRPr lang="en-US"/>
          </a:p>
        </p:txBody>
      </p:sp>
      <p:sp>
        <p:nvSpPr>
          <p:cNvPr id="3" name="Date Placeholder 2"/>
          <p:cNvSpPr>
            <a:spLocks noGrp="1"/>
          </p:cNvSpPr>
          <p:nvPr>
            <p:ph type="dt" sz="quarter" idx="1"/>
          </p:nvPr>
        </p:nvSpPr>
        <p:spPr>
          <a:xfrm>
            <a:off x="5438459" y="0"/>
            <a:ext cx="4160520" cy="365760"/>
          </a:xfrm>
          <a:prstGeom prst="rect">
            <a:avLst/>
          </a:prstGeom>
        </p:spPr>
        <p:txBody>
          <a:bodyPr vert="horz" lIns="96655" tIns="48327" rIns="96655" bIns="48327" rtlCol="0"/>
          <a:lstStyle>
            <a:lvl1pPr algn="r">
              <a:defRPr sz="1200"/>
            </a:lvl1pPr>
          </a:lstStyle>
          <a:p>
            <a:fld id="{A922BBD1-ADEC-4076-BE67-49F4812AE631}" type="datetimeFigureOut">
              <a:rPr lang="en-US" smtClean="0"/>
              <a:pPr/>
              <a:t>5/9/2018</a:t>
            </a:fld>
            <a:endParaRPr lang="en-US"/>
          </a:p>
        </p:txBody>
      </p:sp>
      <p:sp>
        <p:nvSpPr>
          <p:cNvPr id="4" name="Footer Placeholder 3"/>
          <p:cNvSpPr>
            <a:spLocks noGrp="1"/>
          </p:cNvSpPr>
          <p:nvPr>
            <p:ph type="ftr" sz="quarter" idx="2"/>
          </p:nvPr>
        </p:nvSpPr>
        <p:spPr>
          <a:xfrm>
            <a:off x="0" y="6948171"/>
            <a:ext cx="4160520" cy="365760"/>
          </a:xfrm>
          <a:prstGeom prst="rect">
            <a:avLst/>
          </a:prstGeom>
        </p:spPr>
        <p:txBody>
          <a:bodyPr vert="horz" lIns="96655" tIns="48327" rIns="96655" bIns="48327" rtlCol="0" anchor="b"/>
          <a:lstStyle>
            <a:lvl1pPr algn="l">
              <a:defRPr sz="1200"/>
            </a:lvl1pPr>
          </a:lstStyle>
          <a:p>
            <a:endParaRPr lang="en-US"/>
          </a:p>
        </p:txBody>
      </p:sp>
      <p:sp>
        <p:nvSpPr>
          <p:cNvPr id="5" name="Slide Number Placeholder 4"/>
          <p:cNvSpPr>
            <a:spLocks noGrp="1"/>
          </p:cNvSpPr>
          <p:nvPr>
            <p:ph type="sldNum" sz="quarter" idx="3"/>
          </p:nvPr>
        </p:nvSpPr>
        <p:spPr>
          <a:xfrm>
            <a:off x="5438459" y="6948171"/>
            <a:ext cx="4160520" cy="365760"/>
          </a:xfrm>
          <a:prstGeom prst="rect">
            <a:avLst/>
          </a:prstGeom>
        </p:spPr>
        <p:txBody>
          <a:bodyPr vert="horz" lIns="96655" tIns="48327" rIns="96655" bIns="48327" rtlCol="0" anchor="b"/>
          <a:lstStyle>
            <a:lvl1pPr algn="r">
              <a:defRPr sz="1200"/>
            </a:lvl1pPr>
          </a:lstStyle>
          <a:p>
            <a:fld id="{282ADDA2-4E91-4AD8-9FB7-871C50303F2D}" type="slidenum">
              <a:rPr lang="en-US" smtClean="0"/>
              <a:pPr/>
              <a:t>‹#›</a:t>
            </a:fld>
            <a:endParaRPr lang="en-US"/>
          </a:p>
        </p:txBody>
      </p:sp>
    </p:spTree>
    <p:extLst>
      <p:ext uri="{BB962C8B-B14F-4D97-AF65-F5344CB8AC3E}">
        <p14:creationId xmlns:p14="http://schemas.microsoft.com/office/powerpoint/2010/main" val="42713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160838" cy="3667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438775" y="0"/>
            <a:ext cx="4160838" cy="366713"/>
          </a:xfrm>
          <a:prstGeom prst="rect">
            <a:avLst/>
          </a:prstGeom>
        </p:spPr>
        <p:txBody>
          <a:bodyPr vert="horz" lIns="91440" tIns="45720" rIns="91440" bIns="45720" rtlCol="0"/>
          <a:lstStyle>
            <a:lvl1pPr algn="r">
              <a:defRPr sz="1200"/>
            </a:lvl1pPr>
          </a:lstStyle>
          <a:p>
            <a:fld id="{C96E267C-9516-400D-B9D7-7B0C91B92D7A}" type="datetimeFigureOut">
              <a:rPr lang="en-US" smtClean="0"/>
              <a:t>5/9/2018</a:t>
            </a:fld>
            <a:endParaRPr lang="en-US"/>
          </a:p>
        </p:txBody>
      </p:sp>
      <p:sp>
        <p:nvSpPr>
          <p:cNvPr id="4" name="Slide Image Placeholder 3"/>
          <p:cNvSpPr>
            <a:spLocks noGrp="1" noRot="1" noChangeAspect="1"/>
          </p:cNvSpPr>
          <p:nvPr>
            <p:ph type="sldImg" idx="2"/>
          </p:nvPr>
        </p:nvSpPr>
        <p:spPr>
          <a:xfrm>
            <a:off x="3154363" y="914400"/>
            <a:ext cx="3292475" cy="246856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60438" y="3521075"/>
            <a:ext cx="7680325" cy="287972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948488"/>
            <a:ext cx="4160838" cy="36671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438775" y="6948488"/>
            <a:ext cx="4160838" cy="366712"/>
          </a:xfrm>
          <a:prstGeom prst="rect">
            <a:avLst/>
          </a:prstGeom>
        </p:spPr>
        <p:txBody>
          <a:bodyPr vert="horz" lIns="91440" tIns="45720" rIns="91440" bIns="45720" rtlCol="0" anchor="b"/>
          <a:lstStyle>
            <a:lvl1pPr algn="r">
              <a:defRPr sz="1200"/>
            </a:lvl1pPr>
          </a:lstStyle>
          <a:p>
            <a:fld id="{A820ED0F-9DEA-4662-9AA1-7CE09B70A285}" type="slidenum">
              <a:rPr lang="en-US" smtClean="0"/>
              <a:t>‹#›</a:t>
            </a:fld>
            <a:endParaRPr lang="en-US"/>
          </a:p>
        </p:txBody>
      </p:sp>
    </p:spTree>
    <p:extLst>
      <p:ext uri="{BB962C8B-B14F-4D97-AF65-F5344CB8AC3E}">
        <p14:creationId xmlns:p14="http://schemas.microsoft.com/office/powerpoint/2010/main" val="39906066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20ED0F-9DEA-4662-9AA1-7CE09B70A285}" type="slidenum">
              <a:rPr lang="en-US" smtClean="0"/>
              <a:t>5</a:t>
            </a:fld>
            <a:endParaRPr lang="en-US"/>
          </a:p>
        </p:txBody>
      </p:sp>
    </p:spTree>
    <p:extLst>
      <p:ext uri="{BB962C8B-B14F-4D97-AF65-F5344CB8AC3E}">
        <p14:creationId xmlns:p14="http://schemas.microsoft.com/office/powerpoint/2010/main" val="28017423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Notice that only CCSF and Contra Costa do NOT have PhD step.  Only three districts have separate F+60 and PhD steps. So much for the argument that CCs only need MAs!</a:t>
            </a:r>
          </a:p>
        </p:txBody>
      </p:sp>
      <p:sp>
        <p:nvSpPr>
          <p:cNvPr id="4" name="Slide Number Placeholder 3"/>
          <p:cNvSpPr>
            <a:spLocks noGrp="1"/>
          </p:cNvSpPr>
          <p:nvPr>
            <p:ph type="sldNum" sz="quarter" idx="10"/>
          </p:nvPr>
        </p:nvSpPr>
        <p:spPr/>
        <p:txBody>
          <a:bodyPr/>
          <a:lstStyle/>
          <a:p>
            <a:fld id="{A820ED0F-9DEA-4662-9AA1-7CE09B70A285}" type="slidenum">
              <a:rPr lang="en-US" smtClean="0"/>
              <a:t>6</a:t>
            </a:fld>
            <a:endParaRPr lang="en-US"/>
          </a:p>
        </p:txBody>
      </p:sp>
    </p:spTree>
    <p:extLst>
      <p:ext uri="{BB962C8B-B14F-4D97-AF65-F5344CB8AC3E}">
        <p14:creationId xmlns:p14="http://schemas.microsoft.com/office/powerpoint/2010/main" val="16712549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Notice, Marin has smaller step increases but more of them.  Rising slower but longer. Takes longer to reach top salary.</a:t>
            </a:r>
          </a:p>
        </p:txBody>
      </p:sp>
      <p:sp>
        <p:nvSpPr>
          <p:cNvPr id="4" name="Slide Number Placeholder 3"/>
          <p:cNvSpPr>
            <a:spLocks noGrp="1"/>
          </p:cNvSpPr>
          <p:nvPr>
            <p:ph type="sldNum" sz="quarter" idx="10"/>
          </p:nvPr>
        </p:nvSpPr>
        <p:spPr/>
        <p:txBody>
          <a:bodyPr/>
          <a:lstStyle/>
          <a:p>
            <a:fld id="{A820ED0F-9DEA-4662-9AA1-7CE09B70A285}" type="slidenum">
              <a:rPr lang="en-US" smtClean="0"/>
              <a:t>8</a:t>
            </a:fld>
            <a:endParaRPr lang="en-US"/>
          </a:p>
        </p:txBody>
      </p:sp>
    </p:spTree>
    <p:extLst>
      <p:ext uri="{BB962C8B-B14F-4D97-AF65-F5344CB8AC3E}">
        <p14:creationId xmlns:p14="http://schemas.microsoft.com/office/powerpoint/2010/main" val="23428776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Remind them that, just like in the individual charts, as education level of the faculty rises, they fall further behind the Bay 10.</a:t>
            </a:r>
          </a:p>
        </p:txBody>
      </p:sp>
      <p:sp>
        <p:nvSpPr>
          <p:cNvPr id="4" name="Slide Number Placeholder 3"/>
          <p:cNvSpPr>
            <a:spLocks noGrp="1"/>
          </p:cNvSpPr>
          <p:nvPr>
            <p:ph type="sldNum" sz="quarter" idx="10"/>
          </p:nvPr>
        </p:nvSpPr>
        <p:spPr/>
        <p:txBody>
          <a:bodyPr/>
          <a:lstStyle/>
          <a:p>
            <a:fld id="{A820ED0F-9DEA-4662-9AA1-7CE09B70A285}" type="slidenum">
              <a:rPr lang="en-US" smtClean="0"/>
              <a:t>11</a:t>
            </a:fld>
            <a:endParaRPr lang="en-US"/>
          </a:p>
        </p:txBody>
      </p:sp>
    </p:spTree>
    <p:extLst>
      <p:ext uri="{BB962C8B-B14F-4D97-AF65-F5344CB8AC3E}">
        <p14:creationId xmlns:p14="http://schemas.microsoft.com/office/powerpoint/2010/main" val="6258370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Remind them that, just like in the individual charts, as education level of the faculty rises, they fall further behind the Bay 10.</a:t>
            </a:r>
          </a:p>
        </p:txBody>
      </p:sp>
      <p:sp>
        <p:nvSpPr>
          <p:cNvPr id="4" name="Slide Number Placeholder 3"/>
          <p:cNvSpPr>
            <a:spLocks noGrp="1"/>
          </p:cNvSpPr>
          <p:nvPr>
            <p:ph type="sldNum" sz="quarter" idx="10"/>
          </p:nvPr>
        </p:nvSpPr>
        <p:spPr/>
        <p:txBody>
          <a:bodyPr/>
          <a:lstStyle/>
          <a:p>
            <a:fld id="{A820ED0F-9DEA-4662-9AA1-7CE09B70A285}" type="slidenum">
              <a:rPr lang="en-US" smtClean="0"/>
              <a:t>12</a:t>
            </a:fld>
            <a:endParaRPr lang="en-US"/>
          </a:p>
        </p:txBody>
      </p:sp>
    </p:spTree>
    <p:extLst>
      <p:ext uri="{BB962C8B-B14F-4D97-AF65-F5344CB8AC3E}">
        <p14:creationId xmlns:p14="http://schemas.microsoft.com/office/powerpoint/2010/main" val="27945600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Remind them that, just like in the individual charts, as education level of the faculty rises, they fall further behind the Bay 10.</a:t>
            </a:r>
          </a:p>
        </p:txBody>
      </p:sp>
      <p:sp>
        <p:nvSpPr>
          <p:cNvPr id="4" name="Slide Number Placeholder 3"/>
          <p:cNvSpPr>
            <a:spLocks noGrp="1"/>
          </p:cNvSpPr>
          <p:nvPr>
            <p:ph type="sldNum" sz="quarter" idx="10"/>
          </p:nvPr>
        </p:nvSpPr>
        <p:spPr/>
        <p:txBody>
          <a:bodyPr/>
          <a:lstStyle/>
          <a:p>
            <a:fld id="{A820ED0F-9DEA-4662-9AA1-7CE09B70A285}" type="slidenum">
              <a:rPr lang="en-US" smtClean="0"/>
              <a:t>13</a:t>
            </a:fld>
            <a:endParaRPr lang="en-US"/>
          </a:p>
        </p:txBody>
      </p:sp>
    </p:spTree>
    <p:extLst>
      <p:ext uri="{BB962C8B-B14F-4D97-AF65-F5344CB8AC3E}">
        <p14:creationId xmlns:p14="http://schemas.microsoft.com/office/powerpoint/2010/main" val="6328941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Remind them that, just like in the individual charts, as education level of the faculty rises, they fall further behind the Bay 10.</a:t>
            </a:r>
          </a:p>
        </p:txBody>
      </p:sp>
      <p:sp>
        <p:nvSpPr>
          <p:cNvPr id="4" name="Slide Number Placeholder 3"/>
          <p:cNvSpPr>
            <a:spLocks noGrp="1"/>
          </p:cNvSpPr>
          <p:nvPr>
            <p:ph type="sldNum" sz="quarter" idx="10"/>
          </p:nvPr>
        </p:nvSpPr>
        <p:spPr/>
        <p:txBody>
          <a:bodyPr/>
          <a:lstStyle/>
          <a:p>
            <a:fld id="{A820ED0F-9DEA-4662-9AA1-7CE09B70A285}" type="slidenum">
              <a:rPr lang="en-US" smtClean="0"/>
              <a:t>14</a:t>
            </a:fld>
            <a:endParaRPr lang="en-US"/>
          </a:p>
        </p:txBody>
      </p:sp>
    </p:spTree>
    <p:extLst>
      <p:ext uri="{BB962C8B-B14F-4D97-AF65-F5344CB8AC3E}">
        <p14:creationId xmlns:p14="http://schemas.microsoft.com/office/powerpoint/2010/main" val="259171166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0" y="4945912"/>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endParaRPr lang="en-US">
              <a:solidFill>
                <a:srgbClr val="000000"/>
              </a:solidFill>
            </a:endParaRP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dirty="0">
              <a:solidFill>
                <a:srgbClr val="000000"/>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19137C5E-88E9-4FD0-8C30-D5A714AD8608}" type="slidenum">
              <a:rPr lang="en-US" smtClean="0">
                <a:solidFill>
                  <a:srgbClr val="000000"/>
                </a:solidFill>
              </a:rPr>
              <a:pPr>
                <a:defRPr/>
              </a:pPr>
              <a:t>‹#›</a:t>
            </a:fld>
            <a:endParaRPr lang="en-US">
              <a:solidFill>
                <a:srgbClr val="000000"/>
              </a:solidFill>
            </a:endParaRPr>
          </a:p>
        </p:txBody>
      </p:sp>
      <p:pic>
        <p:nvPicPr>
          <p:cNvPr id="13" name="Picture 12"/>
          <p:cNvPicPr/>
          <p:nvPr userDrawn="1"/>
        </p:nvPicPr>
        <p:blipFill rotWithShape="1">
          <a:blip r:embed="rId3" cstate="print">
            <a:duotone>
              <a:prstClr val="black"/>
              <a:schemeClr val="accent1">
                <a:tint val="45000"/>
                <a:satMod val="400000"/>
              </a:schemeClr>
            </a:duotone>
            <a:lum bright="-41000"/>
            <a:extLst>
              <a:ext uri="{28A0092B-C50C-407E-A947-70E740481C1C}">
                <a14:useLocalDpi xmlns:a14="http://schemas.microsoft.com/office/drawing/2010/main" val="0"/>
              </a:ext>
            </a:extLst>
          </a:blip>
          <a:srcRect t="49405" r="35817" b="16942"/>
          <a:stretch/>
        </p:blipFill>
        <p:spPr bwMode="auto">
          <a:xfrm>
            <a:off x="4561144" y="6498772"/>
            <a:ext cx="3814763" cy="223838"/>
          </a:xfrm>
          <a:prstGeom prst="rect">
            <a:avLst/>
          </a:prstGeom>
          <a:ln>
            <a:noFill/>
          </a:ln>
          <a:extLst>
            <a:ext uri="{53640926-AAD7-44d8-BBD7-CCE9431645EC}">
              <a14:shadowObscured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http://schemas.openxmlformats.org/wordprocessingml/2006/main" xmlns:w10="urn:schemas-microsoft-com:office:word" xmlns:v="urn:schemas-microsoft-com:vml" xmlns:o="urn:schemas-microsoft-com:office:office" xmlns:mv="urn:schemas-microsoft-com:mac:vml" xmlns:mo="http://schemas.microsoft.com/office/mac/office/2008/main" xmlns="" xmlns:wps="http://schemas.microsoft.com/office/word/2010/wordprocessingShape" xmlns:wpi="http://schemas.microsoft.com/office/word/2010/wordprocessingInk" xmlns:wpg="http://schemas.microsoft.com/office/word/2010/wordprocessingGroup" xmlns:w15="http://schemas.microsoft.com/office/word/2012/wordml" xmlns:w14="http://schemas.microsoft.com/office/word/2010/wordml" xmlns:wp14="http://schemas.microsoft.com/office/word/2010/wordprocessingDrawing" xmlns:mc="http://schemas.openxmlformats.org/markup-compatibility/2006" xmlns:wpc="http://schemas.microsoft.com/office/word/2010/wordprocessingCanvas" xmlns:pic="http://schemas.openxmlformats.org/drawingml/2006/picture" xmlns:lc="http://schemas.openxmlformats.org/drawingml/2006/lockedCanvas"/>
            </a:ext>
          </a:extLst>
        </p:spPr>
      </p:pic>
      <p:pic>
        <p:nvPicPr>
          <p:cNvPr id="14" name="Picture 13"/>
          <p:cNvPicPr/>
          <p:nvPr userDrawn="1"/>
        </p:nvPicPr>
        <p:blipFill rotWithShape="1">
          <a:blip r:embed="rId4" cstate="print">
            <a:duotone>
              <a:prstClr val="black"/>
              <a:schemeClr val="accent1">
                <a:tint val="45000"/>
                <a:satMod val="400000"/>
              </a:schemeClr>
            </a:duotone>
            <a:lum bright="-44000"/>
            <a:extLst>
              <a:ext uri="{28A0092B-C50C-407E-A947-70E740481C1C}">
                <a14:useLocalDpi xmlns:a14="http://schemas.microsoft.com/office/drawing/2010/main" val="0"/>
              </a:ext>
            </a:extLst>
          </a:blip>
          <a:srcRect l="90545" b="16942"/>
          <a:stretch/>
        </p:blipFill>
        <p:spPr bwMode="auto">
          <a:xfrm>
            <a:off x="8382000" y="6172200"/>
            <a:ext cx="561975" cy="552450"/>
          </a:xfrm>
          <a:prstGeom prst="rect">
            <a:avLst/>
          </a:prstGeom>
          <a:ln>
            <a:noFill/>
          </a:ln>
          <a:extLst>
            <a:ext uri="{53640926-AAD7-44d8-BBD7-CCE9431645EC}">
              <a14:shadowObscured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http://schemas.openxmlformats.org/wordprocessingml/2006/main" xmlns:w10="urn:schemas-microsoft-com:office:word" xmlns:v="urn:schemas-microsoft-com:vml" xmlns:o="urn:schemas-microsoft-com:office:office" xmlns:mv="urn:schemas-microsoft-com:mac:vml" xmlns:mo="http://schemas.microsoft.com/office/mac/office/2008/main" xmlns="" xmlns:wps="http://schemas.microsoft.com/office/word/2010/wordprocessingShape" xmlns:wpi="http://schemas.microsoft.com/office/word/2010/wordprocessingInk" xmlns:wpg="http://schemas.microsoft.com/office/word/2010/wordprocessingGroup" xmlns:w15="http://schemas.microsoft.com/office/word/2012/wordml" xmlns:w14="http://schemas.microsoft.com/office/word/2010/wordml" xmlns:wp14="http://schemas.microsoft.com/office/word/2010/wordprocessingDrawing" xmlns:mc="http://schemas.openxmlformats.org/markup-compatibility/2006" xmlns:wpc="http://schemas.microsoft.com/office/word/2010/wordprocessingCanvas" xmlns:pic="http://schemas.openxmlformats.org/drawingml/2006/picture" xmlns:lc="http://schemas.openxmlformats.org/drawingml/2006/lockedCanvas"/>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endParaRPr lang="en-US">
              <a:solidFill>
                <a:srgbClr val="000000"/>
              </a:solidFill>
            </a:endParaRPr>
          </a:p>
        </p:txBody>
      </p:sp>
      <p:sp>
        <p:nvSpPr>
          <p:cNvPr id="5" name="Footer Placeholder 4"/>
          <p:cNvSpPr>
            <a:spLocks noGrp="1"/>
          </p:cNvSpPr>
          <p:nvPr>
            <p:ph type="ftr" sz="quarter" idx="11"/>
          </p:nvPr>
        </p:nvSpPr>
        <p:spPr/>
        <p:txBody>
          <a:bodyPr/>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p>
            <a:pPr>
              <a:defRPr/>
            </a:pPr>
            <a:fld id="{81F6EA05-6345-4F75-ABD6-1A8130E0BCFE}" type="slidenum">
              <a:rPr lang="en-US" smtClean="0">
                <a:solidFill>
                  <a:srgbClr val="000000"/>
                </a:solidFill>
              </a:rPr>
              <a:pPr>
                <a:defRPr/>
              </a:pPr>
              <a:t>‹#›</a:t>
            </a:fld>
            <a:endParaRPr lang="en-US">
              <a:solidFill>
                <a:srgbClr val="000000"/>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endParaRPr lang="en-US">
              <a:solidFill>
                <a:srgbClr val="000000"/>
              </a:solidFill>
            </a:endParaRPr>
          </a:p>
        </p:txBody>
      </p:sp>
      <p:sp>
        <p:nvSpPr>
          <p:cNvPr id="5" name="Footer Placeholder 4"/>
          <p:cNvSpPr>
            <a:spLocks noGrp="1"/>
          </p:cNvSpPr>
          <p:nvPr>
            <p:ph type="ftr" sz="quarter" idx="11"/>
          </p:nvPr>
        </p:nvSpPr>
        <p:spPr/>
        <p:txBody>
          <a:bodyPr/>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p>
            <a:pPr>
              <a:defRPr/>
            </a:pPr>
            <a:fld id="{97CEA8E9-E094-4498-9931-3139B0C40AFA}" type="slidenum">
              <a:rPr lang="en-US" smtClean="0">
                <a:solidFill>
                  <a:srgbClr val="000000"/>
                </a:solidFill>
              </a:rPr>
              <a:pPr>
                <a:defRPr/>
              </a:pPr>
              <a:t>‹#›</a:t>
            </a:fld>
            <a:endParaRPr lang="en-US">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endParaRPr lang="en-US">
              <a:solidFill>
                <a:srgbClr val="000000"/>
              </a:solidFill>
            </a:endParaRPr>
          </a:p>
        </p:txBody>
      </p:sp>
      <p:sp>
        <p:nvSpPr>
          <p:cNvPr id="5" name="Footer Placeholder 4"/>
          <p:cNvSpPr>
            <a:spLocks noGrp="1"/>
          </p:cNvSpPr>
          <p:nvPr>
            <p:ph type="ftr" sz="quarter" idx="11"/>
          </p:nvPr>
        </p:nvSpPr>
        <p:spPr>
          <a:xfrm>
            <a:off x="4419600" y="6400800"/>
            <a:ext cx="2311153" cy="372269"/>
          </a:xfrm>
        </p:spPr>
        <p:txBody>
          <a:bodyPr/>
          <a:lstStyle/>
          <a:p>
            <a:pPr>
              <a:defRPr/>
            </a:pP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fld id="{81908FB8-B52A-4E40-9C40-562797FA1EB3}" type="slidenum">
              <a:rPr lang="en-US" smtClean="0">
                <a:solidFill>
                  <a:srgbClr val="000000"/>
                </a:solidFill>
              </a:rPr>
              <a:pPr>
                <a:defRPr/>
              </a:pPr>
              <a:t>‹#›</a:t>
            </a:fld>
            <a:endParaRPr lang="en-US">
              <a:solidFill>
                <a:srgbClr val="000000"/>
              </a:solidFill>
            </a:endParaRPr>
          </a:p>
        </p:txBody>
      </p:sp>
      <p:sp>
        <p:nvSpPr>
          <p:cNvPr id="7" name="Title 6"/>
          <p:cNvSpPr>
            <a:spLocks noGrp="1"/>
          </p:cNvSpPr>
          <p:nvPr>
            <p:ph type="title"/>
          </p:nvPr>
        </p:nvSpPr>
        <p:spPr/>
        <p:txBody>
          <a:bodyPr rtlCol="0"/>
          <a:lstStyle/>
          <a:p>
            <a:r>
              <a:rPr kumimoji="0" lang="en-US"/>
              <a:t>Click to edit Master title style</a:t>
            </a:r>
          </a:p>
        </p:txBody>
      </p:sp>
      <p:pic>
        <p:nvPicPr>
          <p:cNvPr id="8" name="Picture 7"/>
          <p:cNvPicPr/>
          <p:nvPr userDrawn="1"/>
        </p:nvPicPr>
        <p:blipFill rotWithShape="1">
          <a:blip r:embed="rId2" cstate="print">
            <a:grayscl/>
            <a:extLst>
              <a:ext uri="{28A0092B-C50C-407E-A947-70E740481C1C}">
                <a14:useLocalDpi xmlns:a14="http://schemas.microsoft.com/office/drawing/2010/main" val="0"/>
              </a:ext>
            </a:extLst>
          </a:blip>
          <a:srcRect l="90545" b="16942"/>
          <a:stretch/>
        </p:blipFill>
        <p:spPr bwMode="auto">
          <a:xfrm>
            <a:off x="8458200" y="6248400"/>
            <a:ext cx="485775" cy="476250"/>
          </a:xfrm>
          <a:prstGeom prst="rect">
            <a:avLst/>
          </a:prstGeom>
          <a:ln>
            <a:noFill/>
          </a:ln>
          <a:extLst>
            <a:ext uri="{53640926-AAD7-44d8-BBD7-CCE9431645EC}">
              <a14:shadowObscured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http://schemas.openxmlformats.org/wordprocessingml/2006/main" xmlns:w10="urn:schemas-microsoft-com:office:word" xmlns:v="urn:schemas-microsoft-com:vml" xmlns:o="urn:schemas-microsoft-com:office:office" xmlns:mv="urn:schemas-microsoft-com:mac:vml" xmlns:mo="http://schemas.microsoft.com/office/mac/office/2008/main" xmlns="" xmlns:wps="http://schemas.microsoft.com/office/word/2010/wordprocessingShape" xmlns:wpi="http://schemas.microsoft.com/office/word/2010/wordprocessingInk" xmlns:wpg="http://schemas.microsoft.com/office/word/2010/wordprocessingGroup" xmlns:w15="http://schemas.microsoft.com/office/word/2012/wordml" xmlns:w14="http://schemas.microsoft.com/office/word/2010/wordml" xmlns:wp14="http://schemas.microsoft.com/office/word/2010/wordprocessingDrawing" xmlns:mc="http://schemas.openxmlformats.org/markup-compatibility/2006" xmlns:wpc="http://schemas.microsoft.com/office/word/2010/wordprocessingCanvas" xmlns:pic="http://schemas.openxmlformats.org/drawingml/2006/picture" xmlns:lc="http://schemas.openxmlformats.org/drawingml/2006/lockedCanvas"/>
            </a:ext>
          </a:extLst>
        </p:spPr>
      </p:pic>
      <p:pic>
        <p:nvPicPr>
          <p:cNvPr id="9" name="Picture 8"/>
          <p:cNvPicPr/>
          <p:nvPr userDrawn="1"/>
        </p:nvPicPr>
        <p:blipFill rotWithShape="1">
          <a:blip r:embed="rId3" cstate="print">
            <a:lum contrast="15000"/>
            <a:extLst>
              <a:ext uri="{28A0092B-C50C-407E-A947-70E740481C1C}">
                <a14:useLocalDpi xmlns:a14="http://schemas.microsoft.com/office/drawing/2010/main" val="0"/>
              </a:ext>
            </a:extLst>
          </a:blip>
          <a:srcRect t="49405" r="35817" b="16942"/>
          <a:stretch/>
        </p:blipFill>
        <p:spPr bwMode="auto">
          <a:xfrm>
            <a:off x="4659090" y="6498772"/>
            <a:ext cx="3814763" cy="223838"/>
          </a:xfrm>
          <a:prstGeom prst="rect">
            <a:avLst/>
          </a:prstGeom>
          <a:ln>
            <a:noFill/>
          </a:ln>
          <a:extLst>
            <a:ext uri="{53640926-AAD7-44d8-BBD7-CCE9431645EC}">
              <a14:shadowObscured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http://schemas.openxmlformats.org/wordprocessingml/2006/main" xmlns:w10="urn:schemas-microsoft-com:office:word" xmlns:v="urn:schemas-microsoft-com:vml" xmlns:o="urn:schemas-microsoft-com:office:office" xmlns:mv="urn:schemas-microsoft-com:mac:vml" xmlns:mo="http://schemas.microsoft.com/office/mac/office/2008/main" xmlns="" xmlns:wps="http://schemas.microsoft.com/office/word/2010/wordprocessingShape" xmlns:wpi="http://schemas.microsoft.com/office/word/2010/wordprocessingInk" xmlns:wpg="http://schemas.microsoft.com/office/word/2010/wordprocessingGroup" xmlns:w15="http://schemas.microsoft.com/office/word/2012/wordml" xmlns:w14="http://schemas.microsoft.com/office/word/2010/wordml" xmlns:wp14="http://schemas.microsoft.com/office/word/2010/wordprocessingDrawing" xmlns:mc="http://schemas.openxmlformats.org/markup-compatibility/2006" xmlns:wpc="http://schemas.microsoft.com/office/word/2010/wordprocessingCanvas" xmlns:pic="http://schemas.openxmlformats.org/drawingml/2006/picture" xmlns:lc="http://schemas.openxmlformats.org/drawingml/2006/lockedCanvas"/>
            </a:ext>
          </a:ex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pPr>
              <a:defRPr/>
            </a:pPr>
            <a:endParaRPr lang="en-US">
              <a:solidFill>
                <a:srgbClr val="000000"/>
              </a:solidFill>
            </a:endParaRPr>
          </a:p>
        </p:txBody>
      </p:sp>
      <p:sp>
        <p:nvSpPr>
          <p:cNvPr id="5" name="Footer Placeholder 4"/>
          <p:cNvSpPr>
            <a:spLocks noGrp="1"/>
          </p:cNvSpPr>
          <p:nvPr>
            <p:ph type="ftr" sz="quarter" idx="11"/>
          </p:nvPr>
        </p:nvSpPr>
        <p:spPr/>
        <p:txBody>
          <a:bodyPr/>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p>
            <a:pPr>
              <a:defRPr/>
            </a:pPr>
            <a:fld id="{A61E4D57-2AED-4963-94EA-CC422048E1E4}" type="slidenum">
              <a:rPr lang="en-US" smtClean="0">
                <a:solidFill>
                  <a:srgbClr val="000000"/>
                </a:solidFill>
              </a:rPr>
              <a:pPr>
                <a:defRPr/>
              </a:pPr>
              <a:t>‹#›</a:t>
            </a:fld>
            <a:endParaRPr lang="en-US">
              <a:solidFill>
                <a:srgbClr val="000000"/>
              </a:solidFill>
            </a:endParaRP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pPr>
              <a:defRPr/>
            </a:pPr>
            <a:endParaRPr lang="en-US">
              <a:solidFill>
                <a:srgbClr val="000000"/>
              </a:solidFill>
            </a:endParaRPr>
          </a:p>
        </p:txBody>
      </p:sp>
      <p:sp>
        <p:nvSpPr>
          <p:cNvPr id="6" name="Footer Placeholder 5"/>
          <p:cNvSpPr>
            <a:spLocks noGrp="1"/>
          </p:cNvSpPr>
          <p:nvPr>
            <p:ph type="ftr" sz="quarter" idx="11"/>
          </p:nvPr>
        </p:nvSpPr>
        <p:spPr/>
        <p:txBody>
          <a:bodyPr/>
          <a:lstStyle/>
          <a:p>
            <a:pPr>
              <a:defRPr/>
            </a:pPr>
            <a:endParaRPr lang="en-US">
              <a:solidFill>
                <a:srgbClr val="000000"/>
              </a:solidFill>
            </a:endParaRPr>
          </a:p>
        </p:txBody>
      </p:sp>
      <p:sp>
        <p:nvSpPr>
          <p:cNvPr id="7" name="Slide Number Placeholder 6"/>
          <p:cNvSpPr>
            <a:spLocks noGrp="1"/>
          </p:cNvSpPr>
          <p:nvPr>
            <p:ph type="sldNum" sz="quarter" idx="12"/>
          </p:nvPr>
        </p:nvSpPr>
        <p:spPr/>
        <p:txBody>
          <a:bodyPr/>
          <a:lstStyle/>
          <a:p>
            <a:pPr>
              <a:defRPr/>
            </a:pPr>
            <a:fld id="{71B2EA97-C44C-43DD-B323-5B4E7391C632}" type="slidenum">
              <a:rPr lang="en-US" smtClean="0">
                <a:solidFill>
                  <a:srgbClr val="000000"/>
                </a:solidFill>
              </a:rPr>
              <a:pPr>
                <a:defRPr/>
              </a:pPr>
              <a:t>‹#›</a:t>
            </a:fld>
            <a:endParaRPr lang="en-US">
              <a:solidFill>
                <a:srgbClr val="000000"/>
              </a:solidFill>
            </a:endParaRPr>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pPr>
              <a:defRPr/>
            </a:pPr>
            <a:endParaRPr lang="en-US">
              <a:solidFill>
                <a:srgbClr val="000000"/>
              </a:solidFill>
            </a:endParaRPr>
          </a:p>
        </p:txBody>
      </p:sp>
      <p:sp>
        <p:nvSpPr>
          <p:cNvPr id="8" name="Footer Placeholder 7"/>
          <p:cNvSpPr>
            <a:spLocks noGrp="1"/>
          </p:cNvSpPr>
          <p:nvPr>
            <p:ph type="ftr" sz="quarter" idx="11"/>
          </p:nvPr>
        </p:nvSpPr>
        <p:spPr/>
        <p:txBody>
          <a:bodyPr/>
          <a:lstStyle/>
          <a:p>
            <a:pPr>
              <a:defRPr/>
            </a:pPr>
            <a:endParaRPr lang="en-US">
              <a:solidFill>
                <a:srgbClr val="000000"/>
              </a:solidFill>
            </a:endParaRPr>
          </a:p>
        </p:txBody>
      </p:sp>
      <p:sp>
        <p:nvSpPr>
          <p:cNvPr id="9" name="Slide Number Placeholder 8"/>
          <p:cNvSpPr>
            <a:spLocks noGrp="1"/>
          </p:cNvSpPr>
          <p:nvPr>
            <p:ph type="sldNum" sz="quarter" idx="12"/>
          </p:nvPr>
        </p:nvSpPr>
        <p:spPr/>
        <p:txBody>
          <a:bodyPr/>
          <a:lstStyle/>
          <a:p>
            <a:pPr>
              <a:defRPr/>
            </a:pPr>
            <a:fld id="{B272F752-CEB1-469B-8ACC-C821C46B9880}" type="slidenum">
              <a:rPr lang="en-US" smtClean="0">
                <a:solidFill>
                  <a:srgbClr val="000000"/>
                </a:solidFill>
              </a:rPr>
              <a:pPr>
                <a:defRPr/>
              </a:pPr>
              <a:t>‹#›</a:t>
            </a:fld>
            <a:endParaRPr lang="en-US">
              <a:solidFill>
                <a:srgbClr val="000000"/>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endParaRPr lang="en-US">
              <a:solidFill>
                <a:srgbClr val="000000"/>
              </a:solidFill>
            </a:endParaRPr>
          </a:p>
        </p:txBody>
      </p:sp>
      <p:sp>
        <p:nvSpPr>
          <p:cNvPr id="4" name="Footer Placeholder 3"/>
          <p:cNvSpPr>
            <a:spLocks noGrp="1"/>
          </p:cNvSpPr>
          <p:nvPr>
            <p:ph type="ftr" sz="quarter" idx="11"/>
          </p:nvPr>
        </p:nvSpPr>
        <p:spPr/>
        <p:txBody>
          <a:bodyPr/>
          <a:lstStyle/>
          <a:p>
            <a:pPr>
              <a:defRPr/>
            </a:pPr>
            <a:endParaRPr lang="en-US">
              <a:solidFill>
                <a:srgbClr val="000000"/>
              </a:solidFill>
            </a:endParaRPr>
          </a:p>
        </p:txBody>
      </p:sp>
      <p:sp>
        <p:nvSpPr>
          <p:cNvPr id="5" name="Slide Number Placeholder 4"/>
          <p:cNvSpPr>
            <a:spLocks noGrp="1"/>
          </p:cNvSpPr>
          <p:nvPr>
            <p:ph type="sldNum" sz="quarter" idx="12"/>
          </p:nvPr>
        </p:nvSpPr>
        <p:spPr/>
        <p:txBody>
          <a:bodyPr/>
          <a:lstStyle/>
          <a:p>
            <a:pPr>
              <a:defRPr/>
            </a:pPr>
            <a:fld id="{6E4CEEA4-69F3-46EF-8B41-679AF6298A5E}" type="slidenum">
              <a:rPr lang="en-US" smtClean="0">
                <a:solidFill>
                  <a:srgbClr val="000000"/>
                </a:solidFill>
              </a:rPr>
              <a:pPr>
                <a:defRPr/>
              </a:pPr>
              <a:t>‹#›</a:t>
            </a:fld>
            <a:endParaRPr lang="en-US">
              <a:solidFill>
                <a:srgbClr val="000000"/>
              </a:solidFill>
            </a:endParaRPr>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solidFill>
                <a:srgbClr val="000000"/>
              </a:solidFill>
            </a:endParaRPr>
          </a:p>
        </p:txBody>
      </p:sp>
      <p:sp>
        <p:nvSpPr>
          <p:cNvPr id="3" name="Footer Placeholder 2"/>
          <p:cNvSpPr>
            <a:spLocks noGrp="1"/>
          </p:cNvSpPr>
          <p:nvPr>
            <p:ph type="ftr" sz="quarter" idx="11"/>
          </p:nvPr>
        </p:nvSpPr>
        <p:spPr/>
        <p:txBody>
          <a:bodyPr/>
          <a:lstStyle/>
          <a:p>
            <a:pPr>
              <a:defRPr/>
            </a:pPr>
            <a:endParaRPr lang="en-US">
              <a:solidFill>
                <a:srgbClr val="000000"/>
              </a:solidFill>
            </a:endParaRPr>
          </a:p>
        </p:txBody>
      </p:sp>
      <p:sp>
        <p:nvSpPr>
          <p:cNvPr id="4" name="Slide Number Placeholder 3"/>
          <p:cNvSpPr>
            <a:spLocks noGrp="1"/>
          </p:cNvSpPr>
          <p:nvPr>
            <p:ph type="sldNum" sz="quarter" idx="12"/>
          </p:nvPr>
        </p:nvSpPr>
        <p:spPr/>
        <p:txBody>
          <a:bodyPr/>
          <a:lstStyle/>
          <a:p>
            <a:pPr>
              <a:defRPr/>
            </a:pPr>
            <a:fld id="{DB0F3866-D2BB-48E3-BB26-B8D847B69778}" type="slidenum">
              <a:rPr lang="en-US" smtClean="0">
                <a:solidFill>
                  <a:srgbClr val="000000"/>
                </a:solidFill>
              </a:rPr>
              <a:pPr>
                <a:defRPr/>
              </a:pPr>
              <a:t>‹#›</a:t>
            </a:fld>
            <a:endParaRPr lang="en-US">
              <a:solidFill>
                <a:srgbClr val="000000"/>
              </a:solidFill>
            </a:endParaRPr>
          </a:p>
        </p:txBody>
      </p:sp>
      <p:pic>
        <p:nvPicPr>
          <p:cNvPr id="7" name="Picture 6"/>
          <p:cNvPicPr/>
          <p:nvPr userDrawn="1"/>
        </p:nvPicPr>
        <p:blipFill rotWithShape="1">
          <a:blip r:embed="rId2" cstate="print">
            <a:lum contrast="15000"/>
            <a:extLst>
              <a:ext uri="{28A0092B-C50C-407E-A947-70E740481C1C}">
                <a14:useLocalDpi xmlns:a14="http://schemas.microsoft.com/office/drawing/2010/main" val="0"/>
              </a:ext>
            </a:extLst>
          </a:blip>
          <a:srcRect t="49405" r="35817" b="16942"/>
          <a:stretch/>
        </p:blipFill>
        <p:spPr bwMode="auto">
          <a:xfrm>
            <a:off x="4648202" y="6498772"/>
            <a:ext cx="3814763" cy="223838"/>
          </a:xfrm>
          <a:prstGeom prst="rect">
            <a:avLst/>
          </a:prstGeom>
          <a:ln>
            <a:noFill/>
          </a:ln>
          <a:extLst>
            <a:ext uri="{53640926-AAD7-44d8-BBD7-CCE9431645EC}">
              <a14:shadowObscured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http://schemas.openxmlformats.org/wordprocessingml/2006/main" xmlns:w10="urn:schemas-microsoft-com:office:word" xmlns:v="urn:schemas-microsoft-com:vml" xmlns:o="urn:schemas-microsoft-com:office:office" xmlns:mv="urn:schemas-microsoft-com:mac:vml" xmlns:mo="http://schemas.microsoft.com/office/mac/office/2008/main" xmlns="" xmlns:wps="http://schemas.microsoft.com/office/word/2010/wordprocessingShape" xmlns:wpi="http://schemas.microsoft.com/office/word/2010/wordprocessingInk" xmlns:wpg="http://schemas.microsoft.com/office/word/2010/wordprocessingGroup" xmlns:w15="http://schemas.microsoft.com/office/word/2012/wordml" xmlns:w14="http://schemas.microsoft.com/office/word/2010/wordml" xmlns:wp14="http://schemas.microsoft.com/office/word/2010/wordprocessingDrawing" xmlns:mc="http://schemas.openxmlformats.org/markup-compatibility/2006" xmlns:wpc="http://schemas.microsoft.com/office/word/2010/wordprocessingCanvas" xmlns:pic="http://schemas.openxmlformats.org/drawingml/2006/picture" xmlns:lc="http://schemas.openxmlformats.org/drawingml/2006/lockedCanvas"/>
            </a:ext>
          </a:extLst>
        </p:spPr>
      </p:pic>
      <p:pic>
        <p:nvPicPr>
          <p:cNvPr id="8" name="Picture 7"/>
          <p:cNvPicPr/>
          <p:nvPr userDrawn="1"/>
        </p:nvPicPr>
        <p:blipFill rotWithShape="1">
          <a:blip r:embed="rId3" cstate="print">
            <a:grayscl/>
            <a:extLst>
              <a:ext uri="{28A0092B-C50C-407E-A947-70E740481C1C}">
                <a14:useLocalDpi xmlns:a14="http://schemas.microsoft.com/office/drawing/2010/main" val="0"/>
              </a:ext>
            </a:extLst>
          </a:blip>
          <a:srcRect l="90545" b="16942"/>
          <a:stretch/>
        </p:blipFill>
        <p:spPr bwMode="auto">
          <a:xfrm>
            <a:off x="8458200" y="6248400"/>
            <a:ext cx="485775" cy="476250"/>
          </a:xfrm>
          <a:prstGeom prst="rect">
            <a:avLst/>
          </a:prstGeom>
          <a:ln>
            <a:noFill/>
          </a:ln>
          <a:extLst>
            <a:ext uri="{53640926-AAD7-44d8-BBD7-CCE9431645EC}">
              <a14:shadowObscured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http://schemas.openxmlformats.org/wordprocessingml/2006/main" xmlns:w10="urn:schemas-microsoft-com:office:word" xmlns:v="urn:schemas-microsoft-com:vml" xmlns:o="urn:schemas-microsoft-com:office:office" xmlns:mv="urn:schemas-microsoft-com:mac:vml" xmlns:mo="http://schemas.microsoft.com/office/mac/office/2008/main" xmlns="" xmlns:wps="http://schemas.microsoft.com/office/word/2010/wordprocessingShape" xmlns:wpi="http://schemas.microsoft.com/office/word/2010/wordprocessingInk" xmlns:wpg="http://schemas.microsoft.com/office/word/2010/wordprocessingGroup" xmlns:w15="http://schemas.microsoft.com/office/word/2012/wordml" xmlns:w14="http://schemas.microsoft.com/office/word/2010/wordml" xmlns:wp14="http://schemas.microsoft.com/office/word/2010/wordprocessingDrawing" xmlns:mc="http://schemas.openxmlformats.org/markup-compatibility/2006" xmlns:wpc="http://schemas.microsoft.com/office/word/2010/wordprocessingCanvas" xmlns:pic="http://schemas.openxmlformats.org/drawingml/2006/picture" xmlns:lc="http://schemas.openxmlformats.org/drawingml/2006/lockedCanvas"/>
            </a:ext>
          </a:extLst>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pPr>
              <a:defRPr/>
            </a:pPr>
            <a:endParaRPr lang="en-US">
              <a:solidFill>
                <a:srgbClr val="000000"/>
              </a:solidFill>
            </a:endParaRPr>
          </a:p>
        </p:txBody>
      </p:sp>
      <p:sp>
        <p:nvSpPr>
          <p:cNvPr id="6" name="Footer Placeholder 5"/>
          <p:cNvSpPr>
            <a:spLocks noGrp="1"/>
          </p:cNvSpPr>
          <p:nvPr>
            <p:ph type="ftr" sz="quarter" idx="11"/>
          </p:nvPr>
        </p:nvSpPr>
        <p:spPr/>
        <p:txBody>
          <a:bodyPr/>
          <a:lstStyle/>
          <a:p>
            <a:pPr>
              <a:defRPr/>
            </a:pPr>
            <a:endParaRPr lang="en-US">
              <a:solidFill>
                <a:srgbClr val="000000"/>
              </a:solidFill>
            </a:endParaRPr>
          </a:p>
        </p:txBody>
      </p:sp>
      <p:sp>
        <p:nvSpPr>
          <p:cNvPr id="7" name="Slide Number Placeholder 6"/>
          <p:cNvSpPr>
            <a:spLocks noGrp="1"/>
          </p:cNvSpPr>
          <p:nvPr>
            <p:ph type="sldNum" sz="quarter" idx="12"/>
          </p:nvPr>
        </p:nvSpPr>
        <p:spPr/>
        <p:txBody>
          <a:bodyPr/>
          <a:lstStyle/>
          <a:p>
            <a:pPr>
              <a:defRPr/>
            </a:pPr>
            <a:fld id="{D5A5157A-389E-4E0B-B36C-2ACD9724F38A}" type="slidenum">
              <a:rPr lang="en-US" smtClean="0">
                <a:solidFill>
                  <a:srgbClr val="000000"/>
                </a:solidFill>
              </a:rPr>
              <a:pPr>
                <a:defRPr/>
              </a:pPr>
              <a:t>‹#›</a:t>
            </a:fld>
            <a:endParaRPr lang="en-US">
              <a:solidFill>
                <a:srgbClr val="000000"/>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endParaRPr lang="en-US">
              <a:solidFill>
                <a:srgbClr val="000000"/>
              </a:solidFill>
            </a:endParaRP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en-US">
              <a:solidFill>
                <a:srgbClr val="000000"/>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5FBD2130-3512-4622-9036-A337A6EDDD45}" type="slidenum">
              <a:rPr lang="en-US" smtClean="0">
                <a:solidFill>
                  <a:srgbClr val="000000"/>
                </a:solidFill>
              </a:rPr>
              <a:pPr>
                <a:defRPr/>
              </a:pPr>
              <a:t>‹#›</a:t>
            </a:fld>
            <a:endParaRPr lang="en-US">
              <a:solidFill>
                <a:srgbClr val="000000"/>
              </a:solidFill>
            </a:endParaRP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fontAlgn="base">
              <a:spcBef>
                <a:spcPct val="0"/>
              </a:spcBef>
              <a:spcAft>
                <a:spcPct val="0"/>
              </a:spcAft>
              <a:defRPr/>
            </a:pPr>
            <a:endParaRPr lang="en-US">
              <a:solidFill>
                <a:srgbClr val="000000"/>
              </a:solidFill>
            </a:endParaRP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fontAlgn="base">
              <a:spcBef>
                <a:spcPct val="0"/>
              </a:spcBef>
              <a:spcAft>
                <a:spcPct val="0"/>
              </a:spcAft>
              <a:defRPr/>
            </a:pPr>
            <a:endParaRPr lang="en-US">
              <a:solidFill>
                <a:srgbClr val="000000"/>
              </a:solidFill>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fontAlgn="base">
              <a:spcBef>
                <a:spcPct val="0"/>
              </a:spcBef>
              <a:spcAft>
                <a:spcPct val="0"/>
              </a:spcAft>
              <a:defRPr/>
            </a:pPr>
            <a:fld id="{4B63D929-5B0D-4CE1-B976-4C08BFD5A1B2}" type="slidenum">
              <a:rPr lang="en-US" smtClean="0">
                <a:solidFill>
                  <a:srgbClr val="000000"/>
                </a:solidFill>
              </a:rPr>
              <a:pPr fontAlgn="base">
                <a:spcBef>
                  <a:spcPct val="0"/>
                </a:spcBef>
                <a:spcAft>
                  <a:spcPct val="0"/>
                </a:spcAft>
                <a:defRPr/>
              </a:pPr>
              <a:t>‹#›</a:t>
            </a:fld>
            <a:endParaRPr lang="en-US">
              <a:solidFill>
                <a:srgbClr val="000000"/>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Faculty compensation at CCSF</a:t>
            </a:r>
          </a:p>
        </p:txBody>
      </p:sp>
      <p:sp>
        <p:nvSpPr>
          <p:cNvPr id="3" name="Subtitle 2"/>
          <p:cNvSpPr>
            <a:spLocks noGrp="1"/>
          </p:cNvSpPr>
          <p:nvPr>
            <p:ph type="subTitle" idx="1"/>
          </p:nvPr>
        </p:nvSpPr>
        <p:spPr/>
        <p:txBody>
          <a:bodyPr>
            <a:normAutofit/>
          </a:bodyPr>
          <a:lstStyle/>
          <a:p>
            <a:r>
              <a:rPr lang="en-US" dirty="0">
                <a:solidFill>
                  <a:schemeClr val="tx1"/>
                </a:solidFill>
              </a:rPr>
              <a:t>What the new contract achieves</a:t>
            </a:r>
          </a:p>
          <a:p>
            <a:endParaRPr lang="en-US" dirty="0">
              <a:solidFill>
                <a:schemeClr val="tx1"/>
              </a:solidFill>
            </a:endParaRPr>
          </a:p>
        </p:txBody>
      </p:sp>
    </p:spTree>
    <p:extLst>
      <p:ext uri="{BB962C8B-B14F-4D97-AF65-F5344CB8AC3E}">
        <p14:creationId xmlns:p14="http://schemas.microsoft.com/office/powerpoint/2010/main" val="29442899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74638"/>
            <a:ext cx="8229600" cy="5851525"/>
          </a:xfrm>
        </p:spPr>
        <p:txBody>
          <a:bodyPr>
            <a:normAutofit/>
          </a:bodyPr>
          <a:lstStyle/>
          <a:p>
            <a:pPr marL="0" indent="0">
              <a:buNone/>
            </a:pPr>
            <a:r>
              <a:rPr lang="en-US" sz="2200" dirty="0"/>
              <a:t>This chart shows all of the 180 cells in the CCSF salary schedule at the start of negotiations, compared to the Bay 10 median in one chart.</a:t>
            </a:r>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dirty="0"/>
          </a:p>
        </p:txBody>
      </p:sp>
      <p:sp>
        <p:nvSpPr>
          <p:cNvPr id="2" name="Title 1"/>
          <p:cNvSpPr>
            <a:spLocks noGrp="1"/>
          </p:cNvSpPr>
          <p:nvPr>
            <p:ph type="title"/>
          </p:nvPr>
        </p:nvSpPr>
        <p:spPr>
          <a:xfrm>
            <a:off x="457200" y="274638"/>
            <a:ext cx="8229600" cy="258762"/>
          </a:xfrm>
        </p:spPr>
        <p:txBody>
          <a:bodyPr>
            <a:normAutofit fontScale="90000"/>
          </a:bodyPr>
          <a:lstStyle/>
          <a:p>
            <a:r>
              <a:rPr lang="en-US" dirty="0"/>
              <a:t> </a:t>
            </a:r>
          </a:p>
        </p:txBody>
      </p:sp>
      <p:pic>
        <p:nvPicPr>
          <p:cNvPr id="4" name="Picture 3">
            <a:extLst>
              <a:ext uri="{FF2B5EF4-FFF2-40B4-BE49-F238E27FC236}">
                <a16:creationId xmlns:a16="http://schemas.microsoft.com/office/drawing/2014/main" id="{915550CF-76A6-4DA5-B4D8-333EE261D085}"/>
              </a:ext>
            </a:extLst>
          </p:cNvPr>
          <p:cNvPicPr>
            <a:picLocks noChangeAspect="1"/>
          </p:cNvPicPr>
          <p:nvPr/>
        </p:nvPicPr>
        <p:blipFill>
          <a:blip r:embed="rId2"/>
          <a:stretch>
            <a:fillRect/>
          </a:stretch>
        </p:blipFill>
        <p:spPr>
          <a:xfrm>
            <a:off x="1181100" y="1600200"/>
            <a:ext cx="6781800" cy="4363290"/>
          </a:xfrm>
          <a:prstGeom prst="rect">
            <a:avLst/>
          </a:prstGeom>
        </p:spPr>
      </p:pic>
    </p:spTree>
    <p:extLst>
      <p:ext uri="{BB962C8B-B14F-4D97-AF65-F5344CB8AC3E}">
        <p14:creationId xmlns:p14="http://schemas.microsoft.com/office/powerpoint/2010/main" val="11826186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74638"/>
            <a:ext cx="8229600" cy="5851525"/>
          </a:xfrm>
        </p:spPr>
        <p:txBody>
          <a:bodyPr>
            <a:normAutofit/>
          </a:bodyPr>
          <a:lstStyle/>
          <a:p>
            <a:pPr marL="0" indent="0">
              <a:buNone/>
            </a:pPr>
            <a:r>
              <a:rPr lang="en-US" sz="2000" dirty="0"/>
              <a:t>In year one of the proposed contract, all salary cells will get an increase of $2,700.  </a:t>
            </a:r>
          </a:p>
          <a:p>
            <a:pPr marL="0" indent="0">
              <a:buNone/>
            </a:pPr>
            <a:r>
              <a:rPr lang="en-US" sz="2000" dirty="0"/>
              <a:t>The increment between F to F15, F15 to F30, and F30 to F45 will increase by $445, and the increment between F45 and G will increase by $1335 to $2670. </a:t>
            </a:r>
          </a:p>
          <a:p>
            <a:pPr marL="0" indent="0">
              <a:buNone/>
            </a:pPr>
            <a:r>
              <a:rPr lang="en-US" sz="2000" dirty="0"/>
              <a:t>In addition, a new “longevity step” will occur at step 25. The value of that step will be $8010. </a:t>
            </a:r>
          </a:p>
          <a:p>
            <a:pPr marL="0" indent="0">
              <a:buNone/>
            </a:pPr>
            <a:r>
              <a:rPr lang="en-US" sz="2000" dirty="0"/>
              <a:t>The calculation of the step position is very simple:</a:t>
            </a:r>
          </a:p>
          <a:p>
            <a:pPr marL="0" indent="0">
              <a:buNone/>
            </a:pPr>
            <a:endParaRPr lang="en-US" sz="1000" dirty="0"/>
          </a:p>
          <a:p>
            <a:pPr marL="0" indent="0">
              <a:buNone/>
            </a:pPr>
            <a:r>
              <a:rPr lang="en-US" sz="2000" dirty="0"/>
              <a:t>	Take the hire-in step, and add the number of years of </a:t>
            </a:r>
          </a:p>
          <a:p>
            <a:pPr marL="0" indent="0">
              <a:buNone/>
            </a:pPr>
            <a:r>
              <a:rPr lang="en-US" sz="2000" dirty="0"/>
              <a:t>	service.</a:t>
            </a:r>
          </a:p>
          <a:p>
            <a:pPr marL="0" indent="0">
              <a:buNone/>
            </a:pPr>
            <a:endParaRPr lang="en-US" sz="2000" dirty="0"/>
          </a:p>
          <a:p>
            <a:pPr marL="0" indent="0">
              <a:buNone/>
            </a:pPr>
            <a:r>
              <a:rPr lang="en-US" sz="2000" dirty="0"/>
              <a:t>In year one, all faculty members will receive a salary increase greater than the COLA amount approved by the Governor.</a:t>
            </a:r>
          </a:p>
          <a:p>
            <a:pPr marL="0" indent="0">
              <a:buNone/>
            </a:pPr>
            <a:endParaRPr lang="en-US" sz="2000" dirty="0"/>
          </a:p>
          <a:p>
            <a:pPr marL="0" indent="0">
              <a:buNone/>
            </a:pPr>
            <a:endParaRPr lang="en-US" sz="20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dirty="0"/>
          </a:p>
        </p:txBody>
      </p:sp>
      <p:sp>
        <p:nvSpPr>
          <p:cNvPr id="2" name="Title 1"/>
          <p:cNvSpPr>
            <a:spLocks noGrp="1"/>
          </p:cNvSpPr>
          <p:nvPr>
            <p:ph type="title"/>
          </p:nvPr>
        </p:nvSpPr>
        <p:spPr>
          <a:xfrm>
            <a:off x="457200" y="274638"/>
            <a:ext cx="8229600" cy="258762"/>
          </a:xfrm>
        </p:spPr>
        <p:txBody>
          <a:bodyPr>
            <a:normAutofit fontScale="90000"/>
          </a:bodyPr>
          <a:lstStyle/>
          <a:p>
            <a:r>
              <a:rPr lang="en-US" dirty="0"/>
              <a:t> </a:t>
            </a:r>
          </a:p>
        </p:txBody>
      </p:sp>
    </p:spTree>
    <p:extLst>
      <p:ext uri="{BB962C8B-B14F-4D97-AF65-F5344CB8AC3E}">
        <p14:creationId xmlns:p14="http://schemas.microsoft.com/office/powerpoint/2010/main" val="3346395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74638"/>
            <a:ext cx="8229600" cy="5851525"/>
          </a:xfrm>
        </p:spPr>
        <p:txBody>
          <a:bodyPr>
            <a:normAutofit/>
          </a:bodyPr>
          <a:lstStyle/>
          <a:p>
            <a:pPr marL="0" indent="0">
              <a:buNone/>
            </a:pPr>
            <a:r>
              <a:rPr lang="en-US" sz="2000" dirty="0"/>
              <a:t>In year one of the proposed contract, the effect on our rank in the Bay 10 is:</a:t>
            </a:r>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dirty="0"/>
          </a:p>
        </p:txBody>
      </p:sp>
      <p:sp>
        <p:nvSpPr>
          <p:cNvPr id="2" name="Title 1"/>
          <p:cNvSpPr>
            <a:spLocks noGrp="1"/>
          </p:cNvSpPr>
          <p:nvPr>
            <p:ph type="title"/>
          </p:nvPr>
        </p:nvSpPr>
        <p:spPr>
          <a:xfrm>
            <a:off x="457200" y="274638"/>
            <a:ext cx="8229600" cy="258762"/>
          </a:xfrm>
        </p:spPr>
        <p:txBody>
          <a:bodyPr>
            <a:normAutofit fontScale="90000"/>
          </a:bodyPr>
          <a:lstStyle/>
          <a:p>
            <a:r>
              <a:rPr lang="en-US" dirty="0"/>
              <a:t> </a:t>
            </a:r>
          </a:p>
        </p:txBody>
      </p:sp>
      <p:pic>
        <p:nvPicPr>
          <p:cNvPr id="6" name="Picture 5">
            <a:extLst>
              <a:ext uri="{FF2B5EF4-FFF2-40B4-BE49-F238E27FC236}">
                <a16:creationId xmlns:a16="http://schemas.microsoft.com/office/drawing/2014/main" id="{5FAC57FE-F744-46FF-94ED-7A20DC892607}"/>
              </a:ext>
            </a:extLst>
          </p:cNvPr>
          <p:cNvPicPr>
            <a:picLocks noChangeAspect="1"/>
          </p:cNvPicPr>
          <p:nvPr/>
        </p:nvPicPr>
        <p:blipFill>
          <a:blip r:embed="rId3"/>
          <a:stretch>
            <a:fillRect/>
          </a:stretch>
        </p:blipFill>
        <p:spPr>
          <a:xfrm>
            <a:off x="1608926" y="1248898"/>
            <a:ext cx="6048302" cy="3903004"/>
          </a:xfrm>
          <a:prstGeom prst="rect">
            <a:avLst/>
          </a:prstGeom>
        </p:spPr>
      </p:pic>
    </p:spTree>
    <p:extLst>
      <p:ext uri="{BB962C8B-B14F-4D97-AF65-F5344CB8AC3E}">
        <p14:creationId xmlns:p14="http://schemas.microsoft.com/office/powerpoint/2010/main" val="22931301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74638"/>
            <a:ext cx="8229600" cy="5851525"/>
          </a:xfrm>
        </p:spPr>
        <p:txBody>
          <a:bodyPr>
            <a:normAutofit/>
          </a:bodyPr>
          <a:lstStyle/>
          <a:p>
            <a:pPr marL="0" indent="0">
              <a:buNone/>
            </a:pPr>
            <a:r>
              <a:rPr lang="en-US" sz="2000" dirty="0"/>
              <a:t>In year two of the proposed contract, all salary cells will get an increase of $2,500.  The increment between F to F15, F15 to F30, and F30 to F45 will increase by another $445. In addition, a new “longevity step” will occur at step 23. The value of that step will be $5340. The effect on our rank in the Bay 10 is:</a:t>
            </a:r>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dirty="0"/>
          </a:p>
        </p:txBody>
      </p:sp>
      <p:sp>
        <p:nvSpPr>
          <p:cNvPr id="2" name="Title 1"/>
          <p:cNvSpPr>
            <a:spLocks noGrp="1"/>
          </p:cNvSpPr>
          <p:nvPr>
            <p:ph type="title"/>
          </p:nvPr>
        </p:nvSpPr>
        <p:spPr>
          <a:xfrm>
            <a:off x="457200" y="274638"/>
            <a:ext cx="8229600" cy="258762"/>
          </a:xfrm>
        </p:spPr>
        <p:txBody>
          <a:bodyPr>
            <a:normAutofit fontScale="90000"/>
          </a:bodyPr>
          <a:lstStyle/>
          <a:p>
            <a:r>
              <a:rPr lang="en-US" dirty="0"/>
              <a:t> </a:t>
            </a:r>
          </a:p>
        </p:txBody>
      </p:sp>
      <p:pic>
        <p:nvPicPr>
          <p:cNvPr id="4" name="Picture 3">
            <a:extLst>
              <a:ext uri="{FF2B5EF4-FFF2-40B4-BE49-F238E27FC236}">
                <a16:creationId xmlns:a16="http://schemas.microsoft.com/office/drawing/2014/main" id="{121F5559-3144-4CA4-BFC0-3B8D7BF4B12A}"/>
              </a:ext>
            </a:extLst>
          </p:cNvPr>
          <p:cNvPicPr>
            <a:picLocks noChangeAspect="1"/>
          </p:cNvPicPr>
          <p:nvPr/>
        </p:nvPicPr>
        <p:blipFill>
          <a:blip r:embed="rId3"/>
          <a:stretch>
            <a:fillRect/>
          </a:stretch>
        </p:blipFill>
        <p:spPr>
          <a:xfrm>
            <a:off x="1275651" y="1926399"/>
            <a:ext cx="6269894" cy="4045998"/>
          </a:xfrm>
          <a:prstGeom prst="rect">
            <a:avLst/>
          </a:prstGeom>
        </p:spPr>
      </p:pic>
    </p:spTree>
    <p:extLst>
      <p:ext uri="{BB962C8B-B14F-4D97-AF65-F5344CB8AC3E}">
        <p14:creationId xmlns:p14="http://schemas.microsoft.com/office/powerpoint/2010/main" val="25235198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74638"/>
            <a:ext cx="8229600" cy="5851525"/>
          </a:xfrm>
        </p:spPr>
        <p:txBody>
          <a:bodyPr>
            <a:normAutofit/>
          </a:bodyPr>
          <a:lstStyle/>
          <a:p>
            <a:pPr marL="0" indent="0">
              <a:buNone/>
            </a:pPr>
            <a:r>
              <a:rPr lang="en-US" sz="2000" dirty="0"/>
              <a:t>In year three of the proposed contract, all salary cells will get an increase of $2,200.  The increment between F to F15, F15 to F30, and F30 to F45 will increase by another $445. This results in increments between all columns of $2670. In addition, a new “longevity step” will occur at step 20. The value of that step will be $2670. The effect on our rank in the Bay 10 is:</a:t>
            </a:r>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dirty="0"/>
          </a:p>
        </p:txBody>
      </p:sp>
      <p:sp>
        <p:nvSpPr>
          <p:cNvPr id="2" name="Title 1"/>
          <p:cNvSpPr>
            <a:spLocks noGrp="1"/>
          </p:cNvSpPr>
          <p:nvPr>
            <p:ph type="title"/>
          </p:nvPr>
        </p:nvSpPr>
        <p:spPr>
          <a:xfrm>
            <a:off x="457200" y="274638"/>
            <a:ext cx="8229600" cy="258762"/>
          </a:xfrm>
        </p:spPr>
        <p:txBody>
          <a:bodyPr>
            <a:normAutofit fontScale="90000"/>
          </a:bodyPr>
          <a:lstStyle/>
          <a:p>
            <a:r>
              <a:rPr lang="en-US" dirty="0"/>
              <a:t> </a:t>
            </a:r>
          </a:p>
        </p:txBody>
      </p:sp>
      <p:pic>
        <p:nvPicPr>
          <p:cNvPr id="5" name="Picture 4">
            <a:extLst>
              <a:ext uri="{FF2B5EF4-FFF2-40B4-BE49-F238E27FC236}">
                <a16:creationId xmlns:a16="http://schemas.microsoft.com/office/drawing/2014/main" id="{C97E085E-6ECF-4527-AF1C-AE26711177A7}"/>
              </a:ext>
            </a:extLst>
          </p:cNvPr>
          <p:cNvPicPr>
            <a:picLocks noChangeAspect="1"/>
          </p:cNvPicPr>
          <p:nvPr/>
        </p:nvPicPr>
        <p:blipFill>
          <a:blip r:embed="rId3"/>
          <a:stretch>
            <a:fillRect/>
          </a:stretch>
        </p:blipFill>
        <p:spPr>
          <a:xfrm>
            <a:off x="1226791" y="2240506"/>
            <a:ext cx="6304793" cy="4068519"/>
          </a:xfrm>
          <a:prstGeom prst="rect">
            <a:avLst/>
          </a:prstGeom>
        </p:spPr>
      </p:pic>
    </p:spTree>
    <p:extLst>
      <p:ext uri="{BB962C8B-B14F-4D97-AF65-F5344CB8AC3E}">
        <p14:creationId xmlns:p14="http://schemas.microsoft.com/office/powerpoint/2010/main" val="18552849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86400"/>
          </a:xfrm>
        </p:spPr>
        <p:txBody>
          <a:bodyPr>
            <a:normAutofit fontScale="92500" lnSpcReduction="20000"/>
          </a:bodyPr>
          <a:lstStyle/>
          <a:p>
            <a:pPr marL="0" indent="0">
              <a:buNone/>
            </a:pPr>
            <a:r>
              <a:rPr lang="en-US" sz="2400" dirty="0"/>
              <a:t>This chart shows the our rankings after all of the provisions of the proposed contract are implemented.  Note that 99% of the salary cells rank in the top 3 of the Bay 10, relative to current Bay 10 salaries.</a:t>
            </a:r>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r>
              <a:rPr lang="en-US" sz="2400" dirty="0"/>
              <a:t> </a:t>
            </a:r>
          </a:p>
          <a:p>
            <a:pPr marL="0" indent="0">
              <a:buNone/>
            </a:pPr>
            <a:endParaRPr lang="en-US" sz="2400" dirty="0">
              <a:solidFill>
                <a:prstClr val="black"/>
              </a:solidFill>
            </a:endParaRPr>
          </a:p>
          <a:p>
            <a:pPr marL="0" indent="0">
              <a:buNone/>
            </a:pPr>
            <a:endParaRPr lang="en-US" sz="2400" dirty="0"/>
          </a:p>
          <a:p>
            <a:pPr marL="0" indent="0">
              <a:buNone/>
            </a:pPr>
            <a:endParaRPr lang="en-US" sz="1000" dirty="0"/>
          </a:p>
        </p:txBody>
      </p:sp>
      <p:sp>
        <p:nvSpPr>
          <p:cNvPr id="2" name="Title 1"/>
          <p:cNvSpPr>
            <a:spLocks noGrp="1"/>
          </p:cNvSpPr>
          <p:nvPr>
            <p:ph type="title"/>
          </p:nvPr>
        </p:nvSpPr>
        <p:spPr>
          <a:xfrm>
            <a:off x="457200" y="274638"/>
            <a:ext cx="8229600" cy="258762"/>
          </a:xfrm>
        </p:spPr>
        <p:txBody>
          <a:bodyPr>
            <a:normAutofit fontScale="90000"/>
          </a:bodyPr>
          <a:lstStyle/>
          <a:p>
            <a:r>
              <a:rPr lang="en-US" dirty="0"/>
              <a:t> </a:t>
            </a:r>
          </a:p>
        </p:txBody>
      </p:sp>
      <p:pic>
        <p:nvPicPr>
          <p:cNvPr id="4" name="Picture 3">
            <a:extLst>
              <a:ext uri="{FF2B5EF4-FFF2-40B4-BE49-F238E27FC236}">
                <a16:creationId xmlns:a16="http://schemas.microsoft.com/office/drawing/2014/main" id="{B188EB26-1E4C-4232-9732-20143BF9CC7D}"/>
              </a:ext>
            </a:extLst>
          </p:cNvPr>
          <p:cNvPicPr>
            <a:picLocks noChangeAspect="1"/>
          </p:cNvPicPr>
          <p:nvPr/>
        </p:nvPicPr>
        <p:blipFill>
          <a:blip r:embed="rId2"/>
          <a:stretch>
            <a:fillRect/>
          </a:stretch>
        </p:blipFill>
        <p:spPr>
          <a:xfrm>
            <a:off x="1151725" y="1920151"/>
            <a:ext cx="6407780" cy="4192981"/>
          </a:xfrm>
          <a:prstGeom prst="rect">
            <a:avLst/>
          </a:prstGeom>
        </p:spPr>
      </p:pic>
    </p:spTree>
    <p:extLst>
      <p:ext uri="{BB962C8B-B14F-4D97-AF65-F5344CB8AC3E}">
        <p14:creationId xmlns:p14="http://schemas.microsoft.com/office/powerpoint/2010/main" val="12381350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86400"/>
          </a:xfrm>
        </p:spPr>
        <p:txBody>
          <a:bodyPr>
            <a:normAutofit fontScale="62500" lnSpcReduction="20000"/>
          </a:bodyPr>
          <a:lstStyle/>
          <a:p>
            <a:pPr marL="0" indent="0">
              <a:buNone/>
            </a:pPr>
            <a:r>
              <a:rPr lang="en-US" sz="3100" dirty="0"/>
              <a:t>We know that other districts will be negotiating new contracts. Our survey of other districts indicate the median salary increase in the Bay 10 for next year will be only 1.5%.</a:t>
            </a:r>
          </a:p>
          <a:p>
            <a:pPr marL="0" indent="0">
              <a:buNone/>
            </a:pPr>
            <a:endParaRPr lang="en-US" sz="3100" dirty="0"/>
          </a:p>
          <a:p>
            <a:pPr marL="0" indent="0">
              <a:buNone/>
            </a:pPr>
            <a:r>
              <a:rPr lang="en-US" sz="3100" dirty="0"/>
              <a:t>If this continues for each of the next three years, more than 80% of salary cells will still be above the Bay 10 median in year three, and those below the median will be only slightly below the median.</a:t>
            </a:r>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r>
              <a:rPr lang="en-US" sz="2400" dirty="0"/>
              <a:t> </a:t>
            </a:r>
          </a:p>
          <a:p>
            <a:pPr marL="0" indent="0">
              <a:buNone/>
            </a:pPr>
            <a:endParaRPr lang="en-US" sz="2400" dirty="0">
              <a:solidFill>
                <a:prstClr val="black"/>
              </a:solidFill>
            </a:endParaRPr>
          </a:p>
          <a:p>
            <a:pPr marL="0" indent="0">
              <a:buNone/>
            </a:pPr>
            <a:endParaRPr lang="en-US" sz="2400" dirty="0"/>
          </a:p>
          <a:p>
            <a:pPr marL="0" indent="0">
              <a:buNone/>
            </a:pPr>
            <a:endParaRPr lang="en-US" sz="1000" dirty="0"/>
          </a:p>
        </p:txBody>
      </p:sp>
      <p:sp>
        <p:nvSpPr>
          <p:cNvPr id="2" name="Title 1"/>
          <p:cNvSpPr>
            <a:spLocks noGrp="1"/>
          </p:cNvSpPr>
          <p:nvPr>
            <p:ph type="title"/>
          </p:nvPr>
        </p:nvSpPr>
        <p:spPr>
          <a:xfrm>
            <a:off x="457200" y="274638"/>
            <a:ext cx="8229600" cy="258762"/>
          </a:xfrm>
        </p:spPr>
        <p:txBody>
          <a:bodyPr>
            <a:normAutofit fontScale="90000"/>
          </a:bodyPr>
          <a:lstStyle/>
          <a:p>
            <a:r>
              <a:rPr lang="en-US" dirty="0"/>
              <a:t> </a:t>
            </a:r>
          </a:p>
        </p:txBody>
      </p:sp>
    </p:spTree>
    <p:extLst>
      <p:ext uri="{BB962C8B-B14F-4D97-AF65-F5344CB8AC3E}">
        <p14:creationId xmlns:p14="http://schemas.microsoft.com/office/powerpoint/2010/main" val="17030196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86400"/>
          </a:xfrm>
        </p:spPr>
        <p:txBody>
          <a:bodyPr>
            <a:normAutofit fontScale="25000" lnSpcReduction="20000"/>
          </a:bodyPr>
          <a:lstStyle/>
          <a:p>
            <a:pPr marL="0" indent="0">
              <a:buNone/>
            </a:pPr>
            <a:r>
              <a:rPr lang="en-US" sz="7200" dirty="0"/>
              <a:t>The new contract achieves much more than just increases in compensation.  It also: </a:t>
            </a:r>
          </a:p>
          <a:p>
            <a:r>
              <a:rPr lang="en-US" sz="7200" dirty="0"/>
              <a:t>Provides a new Step 14 in Year 2 to Part-time steps, and provides a new Step 15 and Step 16 contingent on meeting fund balance (budget) goal. </a:t>
            </a:r>
          </a:p>
          <a:p>
            <a:r>
              <a:rPr lang="en-US" sz="7200" dirty="0"/>
              <a:t>Provides pro-rated increases to 86% pro-rated part-time and overload scales </a:t>
            </a:r>
          </a:p>
          <a:p>
            <a:r>
              <a:rPr lang="en-US" sz="7200" dirty="0"/>
              <a:t>Raises load factor for clinical labs in nursing and Allied Health from .75 to .85. </a:t>
            </a:r>
          </a:p>
          <a:p>
            <a:r>
              <a:rPr lang="en-US" sz="7200" dirty="0"/>
              <a:t>Eliminates the pay differential for labs previously designated as “Conference” </a:t>
            </a:r>
          </a:p>
          <a:p>
            <a:r>
              <a:rPr lang="en-US" sz="7200" dirty="0"/>
              <a:t>Allows AFT/District to continue meeting over District budget with possibility of additional improvements in salary and lab load factors if CCSF budget goals are met. </a:t>
            </a:r>
          </a:p>
          <a:p>
            <a:r>
              <a:rPr lang="en-US" sz="7200" dirty="0"/>
              <a:t>Obligates AFT/District to conduct extensive study of hours of faculty work, impact of lowering workload on curriculum, impact on part-time assignments, </a:t>
            </a:r>
            <a:r>
              <a:rPr lang="en-US" sz="7200" dirty="0" err="1"/>
              <a:t>etc</a:t>
            </a:r>
            <a:r>
              <a:rPr lang="en-US" sz="7200" dirty="0"/>
              <a:t> for non-credit faculty. </a:t>
            </a:r>
          </a:p>
          <a:p>
            <a:endParaRPr lang="en-US" sz="7200" dirty="0"/>
          </a:p>
          <a:p>
            <a:pPr marL="109728" indent="0">
              <a:buNone/>
            </a:pPr>
            <a:r>
              <a:rPr lang="en-US" sz="7200" dirty="0"/>
              <a:t>For a full description of all of the provisions in the new contract, go to:</a:t>
            </a:r>
          </a:p>
          <a:p>
            <a:pPr marL="109728" indent="0">
              <a:buNone/>
            </a:pPr>
            <a:r>
              <a:rPr lang="en-US" sz="6400" b="1" dirty="0"/>
              <a:t>http://www.aft2121.org/May-2-2018-tentative-agreement-explanation/</a:t>
            </a:r>
          </a:p>
          <a:p>
            <a:pPr marL="0" indent="0">
              <a:buNone/>
            </a:pPr>
            <a:endParaRPr lang="en-US" sz="31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r>
              <a:rPr lang="en-US" sz="2400" dirty="0"/>
              <a:t> </a:t>
            </a:r>
          </a:p>
          <a:p>
            <a:pPr marL="0" indent="0">
              <a:buNone/>
            </a:pPr>
            <a:endParaRPr lang="en-US" sz="2400" dirty="0">
              <a:solidFill>
                <a:prstClr val="black"/>
              </a:solidFill>
            </a:endParaRPr>
          </a:p>
          <a:p>
            <a:pPr marL="0" indent="0">
              <a:buNone/>
            </a:pPr>
            <a:endParaRPr lang="en-US" sz="2400" dirty="0"/>
          </a:p>
          <a:p>
            <a:pPr marL="0" indent="0">
              <a:buNone/>
            </a:pPr>
            <a:endParaRPr lang="en-US" sz="1000" dirty="0"/>
          </a:p>
        </p:txBody>
      </p:sp>
      <p:sp>
        <p:nvSpPr>
          <p:cNvPr id="2" name="Title 1"/>
          <p:cNvSpPr>
            <a:spLocks noGrp="1"/>
          </p:cNvSpPr>
          <p:nvPr>
            <p:ph type="title"/>
          </p:nvPr>
        </p:nvSpPr>
        <p:spPr>
          <a:xfrm>
            <a:off x="457200" y="274638"/>
            <a:ext cx="8229600" cy="258762"/>
          </a:xfrm>
        </p:spPr>
        <p:txBody>
          <a:bodyPr>
            <a:normAutofit fontScale="90000"/>
          </a:bodyPr>
          <a:lstStyle/>
          <a:p>
            <a:r>
              <a:rPr lang="en-US" dirty="0"/>
              <a:t> </a:t>
            </a:r>
          </a:p>
        </p:txBody>
      </p:sp>
    </p:spTree>
    <p:extLst>
      <p:ext uri="{BB962C8B-B14F-4D97-AF65-F5344CB8AC3E}">
        <p14:creationId xmlns:p14="http://schemas.microsoft.com/office/powerpoint/2010/main" val="30699469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marL="0" indent="0">
              <a:buNone/>
            </a:pPr>
            <a:r>
              <a:rPr lang="en-US" sz="2200" dirty="0"/>
              <a:t>Historically, we have compared CCSF salaries with the   “Bay 10.”</a:t>
            </a:r>
          </a:p>
          <a:p>
            <a:pPr marL="0" indent="0">
              <a:buNone/>
            </a:pPr>
            <a:endParaRPr lang="en-US" sz="2200" dirty="0"/>
          </a:p>
          <a:p>
            <a:pPr marL="0" indent="0">
              <a:buNone/>
            </a:pPr>
            <a:r>
              <a:rPr lang="en-US" sz="2200" dirty="0">
                <a:solidFill>
                  <a:prstClr val="black"/>
                </a:solidFill>
              </a:rPr>
              <a:t>The Bay 10 are CCSF and the nine other Bay Area community college districts.</a:t>
            </a:r>
          </a:p>
          <a:p>
            <a:pPr marL="0" indent="0">
              <a:buNone/>
            </a:pPr>
            <a:endParaRPr lang="en-US" sz="2200" dirty="0">
              <a:solidFill>
                <a:prstClr val="black"/>
              </a:solidFill>
            </a:endParaRPr>
          </a:p>
          <a:p>
            <a:pPr marL="0" indent="0">
              <a:buNone/>
            </a:pPr>
            <a:r>
              <a:rPr lang="en-US" sz="2200" dirty="0">
                <a:solidFill>
                  <a:prstClr val="black"/>
                </a:solidFill>
              </a:rPr>
              <a:t>The stated goal, for at least three decades, has been to have CCSF salaries above the Bay 10 median. Since 2007, this goal has not been met.</a:t>
            </a:r>
          </a:p>
          <a:p>
            <a:pPr marL="0" indent="0">
              <a:buNone/>
            </a:pPr>
            <a:endParaRPr lang="en-US" sz="2400" dirty="0"/>
          </a:p>
          <a:p>
            <a:pPr marL="0" indent="0">
              <a:buNone/>
            </a:pPr>
            <a:endParaRPr lang="en-US" sz="1000" dirty="0"/>
          </a:p>
        </p:txBody>
      </p:sp>
      <p:sp>
        <p:nvSpPr>
          <p:cNvPr id="2" name="Title 1"/>
          <p:cNvSpPr>
            <a:spLocks noGrp="1"/>
          </p:cNvSpPr>
          <p:nvPr>
            <p:ph type="title"/>
          </p:nvPr>
        </p:nvSpPr>
        <p:spPr>
          <a:xfrm>
            <a:off x="457200" y="274638"/>
            <a:ext cx="8229600" cy="258762"/>
          </a:xfrm>
        </p:spPr>
        <p:txBody>
          <a:bodyPr>
            <a:normAutofit fontScale="90000"/>
          </a:bodyPr>
          <a:lstStyle/>
          <a:p>
            <a:r>
              <a:rPr lang="en-US" dirty="0"/>
              <a:t> </a:t>
            </a:r>
          </a:p>
        </p:txBody>
      </p:sp>
    </p:spTree>
    <p:extLst>
      <p:ext uri="{BB962C8B-B14F-4D97-AF65-F5344CB8AC3E}">
        <p14:creationId xmlns:p14="http://schemas.microsoft.com/office/powerpoint/2010/main" val="20209633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marL="0" indent="0">
              <a:buNone/>
            </a:pPr>
            <a:r>
              <a:rPr lang="en-US" sz="2200" dirty="0"/>
              <a:t>Up until the 2016/17 academic year, the CCSF salary schedule had 6 columns and 16 steps. For each step, the salary increases. Once the top step is reached, the salary stays the same.</a:t>
            </a:r>
          </a:p>
          <a:p>
            <a:pPr marL="0" indent="0">
              <a:buNone/>
            </a:pPr>
            <a:endParaRPr lang="en-US" sz="2200" dirty="0"/>
          </a:p>
          <a:p>
            <a:pPr marL="0" indent="0">
              <a:buNone/>
            </a:pPr>
            <a:r>
              <a:rPr lang="en-US" sz="2200" dirty="0">
                <a:solidFill>
                  <a:prstClr val="black"/>
                </a:solidFill>
              </a:rPr>
              <a:t>The columns indicate different levels of education, and the steps are pay increases that result from increasing years of service to the college.</a:t>
            </a:r>
          </a:p>
          <a:p>
            <a:pPr marL="0" indent="0">
              <a:buNone/>
            </a:pPr>
            <a:endParaRPr lang="en-US" sz="2200" dirty="0">
              <a:solidFill>
                <a:prstClr val="black"/>
              </a:solidFill>
            </a:endParaRPr>
          </a:p>
          <a:p>
            <a:pPr marL="0" indent="0">
              <a:buNone/>
            </a:pPr>
            <a:r>
              <a:rPr lang="en-US" sz="2200" dirty="0">
                <a:solidFill>
                  <a:prstClr val="black"/>
                </a:solidFill>
              </a:rPr>
              <a:t>The schedule shows the salary for each column, and each year of service, from 1 to 30.</a:t>
            </a:r>
          </a:p>
          <a:p>
            <a:pPr marL="0" indent="0">
              <a:buNone/>
            </a:pPr>
            <a:endParaRPr lang="en-US" sz="2200" dirty="0">
              <a:solidFill>
                <a:prstClr val="black"/>
              </a:solidFill>
            </a:endParaRPr>
          </a:p>
          <a:p>
            <a:pPr marL="0" indent="0">
              <a:buNone/>
            </a:pPr>
            <a:r>
              <a:rPr lang="en-US" sz="2200" dirty="0">
                <a:solidFill>
                  <a:prstClr val="black"/>
                </a:solidFill>
              </a:rPr>
              <a:t>The result is a set of 180 salary cells.</a:t>
            </a:r>
          </a:p>
          <a:p>
            <a:pPr marL="0" indent="0">
              <a:buNone/>
            </a:pPr>
            <a:endParaRPr lang="en-US" sz="2400" dirty="0"/>
          </a:p>
          <a:p>
            <a:pPr marL="0" indent="0">
              <a:buNone/>
            </a:pPr>
            <a:endParaRPr lang="en-US" sz="1000" dirty="0"/>
          </a:p>
        </p:txBody>
      </p:sp>
      <p:sp>
        <p:nvSpPr>
          <p:cNvPr id="2" name="Title 1"/>
          <p:cNvSpPr>
            <a:spLocks noGrp="1"/>
          </p:cNvSpPr>
          <p:nvPr>
            <p:ph type="title"/>
          </p:nvPr>
        </p:nvSpPr>
        <p:spPr>
          <a:xfrm>
            <a:off x="457200" y="274638"/>
            <a:ext cx="8229600" cy="258762"/>
          </a:xfrm>
        </p:spPr>
        <p:txBody>
          <a:bodyPr>
            <a:normAutofit fontScale="90000"/>
          </a:bodyPr>
          <a:lstStyle/>
          <a:p>
            <a:r>
              <a:rPr lang="en-US" dirty="0"/>
              <a:t> </a:t>
            </a:r>
          </a:p>
        </p:txBody>
      </p:sp>
    </p:spTree>
    <p:extLst>
      <p:ext uri="{BB962C8B-B14F-4D97-AF65-F5344CB8AC3E}">
        <p14:creationId xmlns:p14="http://schemas.microsoft.com/office/powerpoint/2010/main" val="21127994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1"/>
            <a:ext cx="8229600" cy="5045528"/>
          </a:xfrm>
        </p:spPr>
        <p:txBody>
          <a:bodyPr>
            <a:normAutofit/>
          </a:bodyPr>
          <a:lstStyle/>
          <a:p>
            <a:pPr marL="0" indent="0">
              <a:buNone/>
            </a:pPr>
            <a:r>
              <a:rPr lang="en-US" sz="2200" dirty="0"/>
              <a:t>As we entered the current round of negotiations, the bargaining team continued to address these issues:</a:t>
            </a:r>
          </a:p>
          <a:p>
            <a:pPr marL="0" indent="0">
              <a:buNone/>
            </a:pPr>
            <a:endParaRPr lang="en-US" sz="2200" dirty="0"/>
          </a:p>
          <a:p>
            <a:pPr marL="342900" indent="-342900">
              <a:spcAft>
                <a:spcPts val="600"/>
              </a:spcAft>
              <a:buFont typeface="Wingdings" panose="05000000000000000000" pitchFamily="2" charset="2"/>
              <a:buChar char="v"/>
            </a:pPr>
            <a:r>
              <a:rPr lang="en-US" sz="2200" dirty="0"/>
              <a:t>the effect of low starting salaries on recruiting,</a:t>
            </a:r>
          </a:p>
          <a:p>
            <a:pPr marL="342900" indent="-342900">
              <a:spcAft>
                <a:spcPts val="600"/>
              </a:spcAft>
              <a:buFont typeface="Wingdings" panose="05000000000000000000" pitchFamily="2" charset="2"/>
              <a:buChar char="v"/>
            </a:pPr>
            <a:r>
              <a:rPr lang="en-US" sz="2200" dirty="0"/>
              <a:t>the effect of salary stagnation on faculty morale and retirement income,</a:t>
            </a:r>
          </a:p>
          <a:p>
            <a:pPr marL="342900" indent="-342900">
              <a:spcAft>
                <a:spcPts val="600"/>
              </a:spcAft>
              <a:buFont typeface="Wingdings" panose="05000000000000000000" pitchFamily="2" charset="2"/>
              <a:buChar char="v"/>
            </a:pPr>
            <a:r>
              <a:rPr lang="en-US" sz="2200" dirty="0"/>
              <a:t>the effect of the cost of living in San Francisco on eroding the living standards of faculty, and</a:t>
            </a:r>
          </a:p>
          <a:p>
            <a:pPr marL="342900" lvl="0" indent="-342900">
              <a:buClr>
                <a:srgbClr val="2DA2BF"/>
              </a:buClr>
              <a:buFont typeface="Wingdings" panose="05000000000000000000" pitchFamily="2" charset="2"/>
              <a:buChar char="v"/>
            </a:pPr>
            <a:r>
              <a:rPr lang="en-US" sz="2200" dirty="0">
                <a:solidFill>
                  <a:prstClr val="black"/>
                </a:solidFill>
              </a:rPr>
              <a:t>the need to address various load factors.</a:t>
            </a:r>
          </a:p>
          <a:p>
            <a:pPr marL="0" indent="0">
              <a:buNone/>
            </a:pPr>
            <a:endParaRPr lang="en-US" sz="2200" dirty="0"/>
          </a:p>
          <a:p>
            <a:pPr marL="0" indent="0">
              <a:buNone/>
            </a:pPr>
            <a:r>
              <a:rPr lang="en-US" sz="2200" dirty="0"/>
              <a:t>Unlike the previous round, the District has been more open to discussing all of these issues.</a:t>
            </a:r>
          </a:p>
          <a:p>
            <a:pPr marL="0" indent="0">
              <a:buNone/>
            </a:pPr>
            <a:endParaRPr lang="en-US" sz="1000" dirty="0"/>
          </a:p>
          <a:p>
            <a:pPr marL="171450" indent="-171450">
              <a:buFont typeface="Arial" panose="020B0604020202020204" pitchFamily="34" charset="0"/>
              <a:buChar char="•"/>
            </a:pPr>
            <a:endParaRPr lang="en-US" sz="1000" dirty="0"/>
          </a:p>
        </p:txBody>
      </p:sp>
      <p:sp>
        <p:nvSpPr>
          <p:cNvPr id="2" name="Title 1"/>
          <p:cNvSpPr>
            <a:spLocks noGrp="1"/>
          </p:cNvSpPr>
          <p:nvPr>
            <p:ph type="title"/>
          </p:nvPr>
        </p:nvSpPr>
        <p:spPr>
          <a:xfrm>
            <a:off x="457200" y="274638"/>
            <a:ext cx="8229600" cy="258762"/>
          </a:xfrm>
        </p:spPr>
        <p:txBody>
          <a:bodyPr>
            <a:normAutofit fontScale="90000"/>
          </a:bodyPr>
          <a:lstStyle/>
          <a:p>
            <a:r>
              <a:rPr lang="en-US" dirty="0"/>
              <a:t> </a:t>
            </a:r>
          </a:p>
        </p:txBody>
      </p:sp>
    </p:spTree>
    <p:extLst>
      <p:ext uri="{BB962C8B-B14F-4D97-AF65-F5344CB8AC3E}">
        <p14:creationId xmlns:p14="http://schemas.microsoft.com/office/powerpoint/2010/main" val="3013185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marL="0" indent="0">
              <a:spcBef>
                <a:spcPts val="0"/>
              </a:spcBef>
              <a:spcAft>
                <a:spcPts val="1800"/>
              </a:spcAft>
              <a:buNone/>
            </a:pPr>
            <a:r>
              <a:rPr lang="en-US" sz="2200" dirty="0"/>
              <a:t>The CCSF salary schedule currently has 17 uniquely different salary levels, or “steps.”</a:t>
            </a:r>
          </a:p>
          <a:p>
            <a:pPr marL="0" indent="0">
              <a:spcBef>
                <a:spcPts val="0"/>
              </a:spcBef>
              <a:spcAft>
                <a:spcPts val="1800"/>
              </a:spcAft>
              <a:buNone/>
            </a:pPr>
            <a:r>
              <a:rPr lang="en-US" sz="2200" dirty="0"/>
              <a:t>Some the districts in the Bay 10 comparison have fewer steps and some have more, with the minimum being 12 and the maximum being 23, which also occur at different points in a 30 year career. </a:t>
            </a:r>
          </a:p>
          <a:p>
            <a:pPr marL="0" indent="0">
              <a:spcBef>
                <a:spcPts val="0"/>
              </a:spcBef>
              <a:spcAft>
                <a:spcPts val="1800"/>
              </a:spcAft>
              <a:buNone/>
            </a:pPr>
            <a:r>
              <a:rPr lang="en-US" sz="2200" dirty="0"/>
              <a:t>The dollar amount of salary steps vary by district and, within districts, by salary column.</a:t>
            </a:r>
          </a:p>
          <a:p>
            <a:pPr marL="0" indent="0">
              <a:spcBef>
                <a:spcPts val="0"/>
              </a:spcBef>
              <a:spcAft>
                <a:spcPts val="1800"/>
              </a:spcAft>
              <a:buNone/>
            </a:pPr>
            <a:r>
              <a:rPr lang="en-US" sz="2200" dirty="0"/>
              <a:t>In addition, some districts have fewer columns.</a:t>
            </a:r>
          </a:p>
          <a:p>
            <a:pPr marL="0" indent="0">
              <a:buNone/>
            </a:pPr>
            <a:endParaRPr lang="en-US" sz="1000" dirty="0"/>
          </a:p>
          <a:p>
            <a:pPr marL="0" indent="0">
              <a:buNone/>
            </a:pPr>
            <a:endParaRPr lang="en-US" sz="1000" dirty="0"/>
          </a:p>
          <a:p>
            <a:pPr marL="0" indent="0">
              <a:buNone/>
            </a:pPr>
            <a:endParaRPr lang="en-US" sz="2400" dirty="0"/>
          </a:p>
          <a:p>
            <a:pPr marL="0" indent="0">
              <a:buNone/>
            </a:pPr>
            <a:endParaRPr lang="en-US" sz="2400" dirty="0"/>
          </a:p>
          <a:p>
            <a:pPr marL="0" indent="0">
              <a:buNone/>
            </a:pPr>
            <a:endParaRPr lang="en-US" sz="2400" dirty="0"/>
          </a:p>
        </p:txBody>
      </p:sp>
      <p:sp>
        <p:nvSpPr>
          <p:cNvPr id="2" name="Title 1"/>
          <p:cNvSpPr>
            <a:spLocks noGrp="1"/>
          </p:cNvSpPr>
          <p:nvPr>
            <p:ph type="title"/>
          </p:nvPr>
        </p:nvSpPr>
        <p:spPr>
          <a:xfrm>
            <a:off x="457200" y="274638"/>
            <a:ext cx="8229600" cy="258762"/>
          </a:xfrm>
        </p:spPr>
        <p:txBody>
          <a:bodyPr>
            <a:normAutofit fontScale="90000"/>
          </a:bodyPr>
          <a:lstStyle/>
          <a:p>
            <a:r>
              <a:rPr lang="en-US" dirty="0"/>
              <a:t> </a:t>
            </a:r>
          </a:p>
        </p:txBody>
      </p:sp>
    </p:spTree>
    <p:extLst>
      <p:ext uri="{BB962C8B-B14F-4D97-AF65-F5344CB8AC3E}">
        <p14:creationId xmlns:p14="http://schemas.microsoft.com/office/powerpoint/2010/main" val="41019996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marL="0" indent="0">
              <a:spcBef>
                <a:spcPts val="0"/>
              </a:spcBef>
              <a:spcAft>
                <a:spcPts val="1200"/>
              </a:spcAft>
              <a:buNone/>
            </a:pPr>
            <a:endParaRPr lang="en-US" sz="1000" dirty="0"/>
          </a:p>
          <a:p>
            <a:pPr marL="0" indent="0">
              <a:buNone/>
            </a:pPr>
            <a:endParaRPr lang="en-US" sz="1000" dirty="0"/>
          </a:p>
          <a:p>
            <a:pPr marL="0" indent="0">
              <a:buNone/>
            </a:pPr>
            <a:endParaRPr lang="en-US" sz="2400" dirty="0"/>
          </a:p>
          <a:p>
            <a:pPr marL="0" indent="0">
              <a:buNone/>
            </a:pPr>
            <a:endParaRPr lang="en-US" sz="2400" dirty="0"/>
          </a:p>
          <a:p>
            <a:pPr marL="0" indent="0">
              <a:buNone/>
            </a:pPr>
            <a:endParaRPr lang="en-US" sz="2400" dirty="0"/>
          </a:p>
        </p:txBody>
      </p:sp>
      <p:sp>
        <p:nvSpPr>
          <p:cNvPr id="2" name="Title 1"/>
          <p:cNvSpPr>
            <a:spLocks noGrp="1"/>
          </p:cNvSpPr>
          <p:nvPr>
            <p:ph type="title"/>
          </p:nvPr>
        </p:nvSpPr>
        <p:spPr>
          <a:xfrm>
            <a:off x="457200" y="274638"/>
            <a:ext cx="8229600" cy="258762"/>
          </a:xfrm>
        </p:spPr>
        <p:txBody>
          <a:bodyPr>
            <a:normAutofit fontScale="90000"/>
          </a:bodyPr>
          <a:lstStyle/>
          <a:p>
            <a:r>
              <a:rPr lang="en-US" dirty="0"/>
              <a:t> </a:t>
            </a:r>
          </a:p>
        </p:txBody>
      </p:sp>
      <p:pic>
        <p:nvPicPr>
          <p:cNvPr id="5" name="Picture 4">
            <a:extLst>
              <a:ext uri="{FF2B5EF4-FFF2-40B4-BE49-F238E27FC236}">
                <a16:creationId xmlns:a16="http://schemas.microsoft.com/office/drawing/2014/main" id="{80A2B79E-CB24-41A0-B9D5-384016E81312}"/>
              </a:ext>
            </a:extLst>
          </p:cNvPr>
          <p:cNvPicPr>
            <a:picLocks noChangeAspect="1"/>
          </p:cNvPicPr>
          <p:nvPr/>
        </p:nvPicPr>
        <p:blipFill>
          <a:blip r:embed="rId3"/>
          <a:stretch>
            <a:fillRect/>
          </a:stretch>
        </p:blipFill>
        <p:spPr>
          <a:xfrm>
            <a:off x="664731" y="467025"/>
            <a:ext cx="7814538" cy="3169864"/>
          </a:xfrm>
          <a:prstGeom prst="rect">
            <a:avLst/>
          </a:prstGeom>
          <a:ln>
            <a:solidFill>
              <a:schemeClr val="tx1"/>
            </a:solidFill>
          </a:ln>
        </p:spPr>
      </p:pic>
      <p:sp>
        <p:nvSpPr>
          <p:cNvPr id="6" name="TextBox 5">
            <a:extLst>
              <a:ext uri="{FF2B5EF4-FFF2-40B4-BE49-F238E27FC236}">
                <a16:creationId xmlns:a16="http://schemas.microsoft.com/office/drawing/2014/main" id="{383D5EF4-E464-4A69-BE1A-A7A8A9588216}"/>
              </a:ext>
            </a:extLst>
          </p:cNvPr>
          <p:cNvSpPr txBox="1"/>
          <p:nvPr/>
        </p:nvSpPr>
        <p:spPr>
          <a:xfrm>
            <a:off x="745671" y="4142014"/>
            <a:ext cx="7641772" cy="646331"/>
          </a:xfrm>
          <a:prstGeom prst="rect">
            <a:avLst/>
          </a:prstGeom>
          <a:noFill/>
        </p:spPr>
        <p:txBody>
          <a:bodyPr wrap="square" rtlCol="0">
            <a:spAutoFit/>
          </a:bodyPr>
          <a:lstStyle/>
          <a:p>
            <a:r>
              <a:rPr lang="en-US" dirty="0"/>
              <a:t>Different districts have different numbers of salary columns, and the requirement for moving between columns is also different.</a:t>
            </a:r>
          </a:p>
        </p:txBody>
      </p:sp>
    </p:spTree>
    <p:extLst>
      <p:ext uri="{BB962C8B-B14F-4D97-AF65-F5344CB8AC3E}">
        <p14:creationId xmlns:p14="http://schemas.microsoft.com/office/powerpoint/2010/main" val="8573052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marL="0" indent="0">
              <a:spcBef>
                <a:spcPts val="0"/>
              </a:spcBef>
              <a:spcAft>
                <a:spcPts val="1200"/>
              </a:spcAft>
              <a:buNone/>
            </a:pPr>
            <a:endParaRPr lang="en-US" sz="1000" dirty="0"/>
          </a:p>
          <a:p>
            <a:pPr marL="0" indent="0">
              <a:buNone/>
            </a:pPr>
            <a:endParaRPr lang="en-US" sz="1000" dirty="0"/>
          </a:p>
          <a:p>
            <a:pPr marL="0" indent="0">
              <a:buNone/>
            </a:pPr>
            <a:endParaRPr lang="en-US" sz="2400" dirty="0"/>
          </a:p>
          <a:p>
            <a:pPr marL="0" indent="0">
              <a:buNone/>
            </a:pPr>
            <a:endParaRPr lang="en-US" sz="2400" dirty="0"/>
          </a:p>
          <a:p>
            <a:pPr marL="0" indent="0">
              <a:buNone/>
            </a:pPr>
            <a:endParaRPr lang="en-US" sz="2400" dirty="0"/>
          </a:p>
        </p:txBody>
      </p:sp>
      <p:sp>
        <p:nvSpPr>
          <p:cNvPr id="2" name="Title 1"/>
          <p:cNvSpPr>
            <a:spLocks noGrp="1"/>
          </p:cNvSpPr>
          <p:nvPr>
            <p:ph type="title"/>
          </p:nvPr>
        </p:nvSpPr>
        <p:spPr>
          <a:xfrm>
            <a:off x="457200" y="274638"/>
            <a:ext cx="8229600" cy="258762"/>
          </a:xfrm>
        </p:spPr>
        <p:txBody>
          <a:bodyPr>
            <a:normAutofit fontScale="90000"/>
          </a:bodyPr>
          <a:lstStyle/>
          <a:p>
            <a:r>
              <a:rPr lang="en-US" dirty="0"/>
              <a:t> </a:t>
            </a:r>
          </a:p>
        </p:txBody>
      </p:sp>
      <p:sp>
        <p:nvSpPr>
          <p:cNvPr id="6" name="TextBox 5">
            <a:extLst>
              <a:ext uri="{FF2B5EF4-FFF2-40B4-BE49-F238E27FC236}">
                <a16:creationId xmlns:a16="http://schemas.microsoft.com/office/drawing/2014/main" id="{383D5EF4-E464-4A69-BE1A-A7A8A9588216}"/>
              </a:ext>
            </a:extLst>
          </p:cNvPr>
          <p:cNvSpPr txBox="1"/>
          <p:nvPr/>
        </p:nvSpPr>
        <p:spPr>
          <a:xfrm>
            <a:off x="615042" y="5216416"/>
            <a:ext cx="7913915" cy="646331"/>
          </a:xfrm>
          <a:prstGeom prst="rect">
            <a:avLst/>
          </a:prstGeom>
          <a:noFill/>
        </p:spPr>
        <p:txBody>
          <a:bodyPr wrap="square" rtlCol="0">
            <a:spAutoFit/>
          </a:bodyPr>
          <a:lstStyle/>
          <a:p>
            <a:r>
              <a:rPr lang="en-US" dirty="0"/>
              <a:t>The salary increases that occur between columns varies by district, but what is very clear is that the increases at CCSF are the smallest.</a:t>
            </a:r>
          </a:p>
        </p:txBody>
      </p:sp>
      <p:pic>
        <p:nvPicPr>
          <p:cNvPr id="4" name="Picture 3">
            <a:extLst>
              <a:ext uri="{FF2B5EF4-FFF2-40B4-BE49-F238E27FC236}">
                <a16:creationId xmlns:a16="http://schemas.microsoft.com/office/drawing/2014/main" id="{4168EBB1-081F-440E-83DF-D831040D0813}"/>
              </a:ext>
            </a:extLst>
          </p:cNvPr>
          <p:cNvPicPr>
            <a:picLocks noChangeAspect="1"/>
          </p:cNvPicPr>
          <p:nvPr/>
        </p:nvPicPr>
        <p:blipFill>
          <a:blip r:embed="rId2"/>
          <a:stretch>
            <a:fillRect/>
          </a:stretch>
        </p:blipFill>
        <p:spPr>
          <a:xfrm>
            <a:off x="235732" y="357917"/>
            <a:ext cx="8451068" cy="4595084"/>
          </a:xfrm>
          <a:prstGeom prst="rect">
            <a:avLst/>
          </a:prstGeom>
        </p:spPr>
      </p:pic>
    </p:spTree>
    <p:extLst>
      <p:ext uri="{BB962C8B-B14F-4D97-AF65-F5344CB8AC3E}">
        <p14:creationId xmlns:p14="http://schemas.microsoft.com/office/powerpoint/2010/main" val="41618317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marL="0" indent="0">
              <a:spcBef>
                <a:spcPts val="0"/>
              </a:spcBef>
              <a:spcAft>
                <a:spcPts val="1200"/>
              </a:spcAft>
              <a:buNone/>
            </a:pPr>
            <a:endParaRPr lang="en-US" sz="1000" dirty="0"/>
          </a:p>
          <a:p>
            <a:pPr marL="0" indent="0">
              <a:buNone/>
            </a:pPr>
            <a:endParaRPr lang="en-US" sz="1000" dirty="0"/>
          </a:p>
          <a:p>
            <a:pPr marL="0" indent="0">
              <a:buNone/>
            </a:pPr>
            <a:endParaRPr lang="en-US" sz="2400" dirty="0"/>
          </a:p>
          <a:p>
            <a:pPr marL="0" indent="0">
              <a:buNone/>
            </a:pPr>
            <a:endParaRPr lang="en-US" sz="2400" dirty="0"/>
          </a:p>
          <a:p>
            <a:pPr marL="0" indent="0">
              <a:buNone/>
            </a:pPr>
            <a:endParaRPr lang="en-US" sz="2400" dirty="0"/>
          </a:p>
        </p:txBody>
      </p:sp>
      <p:sp>
        <p:nvSpPr>
          <p:cNvPr id="2" name="Title 1"/>
          <p:cNvSpPr>
            <a:spLocks noGrp="1"/>
          </p:cNvSpPr>
          <p:nvPr>
            <p:ph type="title"/>
          </p:nvPr>
        </p:nvSpPr>
        <p:spPr>
          <a:xfrm>
            <a:off x="457200" y="274638"/>
            <a:ext cx="8229600" cy="258762"/>
          </a:xfrm>
        </p:spPr>
        <p:txBody>
          <a:bodyPr>
            <a:normAutofit fontScale="90000"/>
          </a:bodyPr>
          <a:lstStyle/>
          <a:p>
            <a:r>
              <a:rPr lang="en-US" dirty="0"/>
              <a:t> </a:t>
            </a:r>
          </a:p>
        </p:txBody>
      </p:sp>
      <p:pic>
        <p:nvPicPr>
          <p:cNvPr id="5" name="Picture 4">
            <a:extLst>
              <a:ext uri="{FF2B5EF4-FFF2-40B4-BE49-F238E27FC236}">
                <a16:creationId xmlns:a16="http://schemas.microsoft.com/office/drawing/2014/main" id="{ACA7D8D6-C0D2-421F-921E-2260931A0A0F}"/>
              </a:ext>
            </a:extLst>
          </p:cNvPr>
          <p:cNvPicPr>
            <a:picLocks noChangeAspect="1"/>
          </p:cNvPicPr>
          <p:nvPr/>
        </p:nvPicPr>
        <p:blipFill>
          <a:blip r:embed="rId3"/>
          <a:stretch>
            <a:fillRect/>
          </a:stretch>
        </p:blipFill>
        <p:spPr>
          <a:xfrm>
            <a:off x="595048" y="404019"/>
            <a:ext cx="7953904" cy="5676900"/>
          </a:xfrm>
          <a:prstGeom prst="rect">
            <a:avLst/>
          </a:prstGeom>
        </p:spPr>
      </p:pic>
    </p:spTree>
    <p:extLst>
      <p:ext uri="{BB962C8B-B14F-4D97-AF65-F5344CB8AC3E}">
        <p14:creationId xmlns:p14="http://schemas.microsoft.com/office/powerpoint/2010/main" val="1132557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86400"/>
          </a:xfrm>
        </p:spPr>
        <p:txBody>
          <a:bodyPr>
            <a:normAutofit fontScale="85000" lnSpcReduction="10000"/>
          </a:bodyPr>
          <a:lstStyle/>
          <a:p>
            <a:pPr marL="0" indent="0">
              <a:buNone/>
            </a:pPr>
            <a:r>
              <a:rPr lang="en-US" sz="2400" dirty="0"/>
              <a:t>This chart shows the our rankings as we started into this new round of negotiations. It reflects the CCSF salary increases that occurred in years 2 and 3 of our current contract and the salary increases that have occurred at each of the Bay 10.</a:t>
            </a:r>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r>
              <a:rPr lang="en-US" sz="2400" dirty="0"/>
              <a:t> </a:t>
            </a:r>
          </a:p>
          <a:p>
            <a:pPr marL="0" indent="0">
              <a:buNone/>
            </a:pPr>
            <a:endParaRPr lang="en-US" sz="2400" dirty="0">
              <a:solidFill>
                <a:prstClr val="black"/>
              </a:solidFill>
            </a:endParaRPr>
          </a:p>
          <a:p>
            <a:pPr marL="0" indent="0">
              <a:buNone/>
            </a:pPr>
            <a:endParaRPr lang="en-US" sz="2400" dirty="0"/>
          </a:p>
          <a:p>
            <a:pPr marL="0" indent="0">
              <a:buNone/>
            </a:pPr>
            <a:endParaRPr lang="en-US" sz="1000" dirty="0"/>
          </a:p>
        </p:txBody>
      </p:sp>
      <p:sp>
        <p:nvSpPr>
          <p:cNvPr id="2" name="Title 1"/>
          <p:cNvSpPr>
            <a:spLocks noGrp="1"/>
          </p:cNvSpPr>
          <p:nvPr>
            <p:ph type="title"/>
          </p:nvPr>
        </p:nvSpPr>
        <p:spPr>
          <a:xfrm>
            <a:off x="457200" y="274638"/>
            <a:ext cx="8229600" cy="258762"/>
          </a:xfrm>
        </p:spPr>
        <p:txBody>
          <a:bodyPr>
            <a:normAutofit fontScale="90000"/>
          </a:bodyPr>
          <a:lstStyle/>
          <a:p>
            <a:r>
              <a:rPr lang="en-US" dirty="0"/>
              <a:t> </a:t>
            </a:r>
          </a:p>
        </p:txBody>
      </p:sp>
      <p:pic>
        <p:nvPicPr>
          <p:cNvPr id="9" name="Picture 8">
            <a:extLst>
              <a:ext uri="{FF2B5EF4-FFF2-40B4-BE49-F238E27FC236}">
                <a16:creationId xmlns:a16="http://schemas.microsoft.com/office/drawing/2014/main" id="{E804EA57-819D-4CEE-88ED-A4CFD90B8854}"/>
              </a:ext>
            </a:extLst>
          </p:cNvPr>
          <p:cNvPicPr>
            <a:picLocks noChangeAspect="1"/>
          </p:cNvPicPr>
          <p:nvPr/>
        </p:nvPicPr>
        <p:blipFill>
          <a:blip r:embed="rId2"/>
          <a:stretch>
            <a:fillRect/>
          </a:stretch>
        </p:blipFill>
        <p:spPr>
          <a:xfrm>
            <a:off x="1368109" y="1968753"/>
            <a:ext cx="5549221" cy="3799005"/>
          </a:xfrm>
          <a:prstGeom prst="rect">
            <a:avLst/>
          </a:prstGeom>
        </p:spPr>
      </p:pic>
    </p:spTree>
    <p:extLst>
      <p:ext uri="{BB962C8B-B14F-4D97-AF65-F5344CB8AC3E}">
        <p14:creationId xmlns:p14="http://schemas.microsoft.com/office/powerpoint/2010/main" val="24224016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6491</TotalTime>
  <Words>1213</Words>
  <Application>Microsoft Office PowerPoint</Application>
  <PresentationFormat>On-screen Show (4:3)</PresentationFormat>
  <Paragraphs>186</Paragraphs>
  <Slides>17</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Arial</vt:lpstr>
      <vt:lpstr>Calibri</vt:lpstr>
      <vt:lpstr>Lucida Sans Unicode</vt:lpstr>
      <vt:lpstr>Verdana</vt:lpstr>
      <vt:lpstr>Wingdings</vt:lpstr>
      <vt:lpstr>Wingdings 2</vt:lpstr>
      <vt:lpstr>Wingdings 3</vt:lpstr>
      <vt:lpstr>Concourse</vt:lpstr>
      <vt:lpstr>Faculty compensation at CCSF</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Faculty compensation at CCSF</dc:title>
  <dc:creator>Doug Orr</dc:creator>
  <cp:lastModifiedBy>David Pieper</cp:lastModifiedBy>
  <cp:revision>194</cp:revision>
  <cp:lastPrinted>2018-03-06T22:58:42Z</cp:lastPrinted>
  <dcterms:created xsi:type="dcterms:W3CDTF">2015-03-24T17:08:44Z</dcterms:created>
  <dcterms:modified xsi:type="dcterms:W3CDTF">2018-05-09T17:35:50Z</dcterms:modified>
</cp:coreProperties>
</file>